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ags/tag1.xml" ContentType="application/vnd.openxmlformats-officedocument.presentationml.tags+xml"/>
  <Override PartName="/ppt/notesSlides/notesSlide3.xml" ContentType="application/vnd.openxmlformats-officedocument.presentationml.notesSlide+xml"/>
  <Override PartName="/ppt/charts/chart2.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notesSlides/notesSlide4.xml" ContentType="application/vnd.openxmlformats-officedocument.presentationml.notesSlide+xml"/>
  <Override PartName="/ppt/charts/chart3.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tags/tag3.xml" ContentType="application/vnd.openxmlformats-officedocument.presentationml.tag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theme/themeOverride3.xml" ContentType="application/vnd.openxmlformats-officedocument.themeOverr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heme/themeOverride5.xml" ContentType="application/vnd.openxmlformats-officedocument.themeOverride+xml"/>
  <Override PartName="/ppt/charts/chart13.xml" ContentType="application/vnd.openxmlformats-officedocument.drawingml.chart+xml"/>
  <Override PartName="/ppt/theme/themeOverride6.xml" ContentType="application/vnd.openxmlformats-officedocument.themeOverride+xml"/>
  <Override PartName="/ppt/charts/chart14.xml" ContentType="application/vnd.openxmlformats-officedocument.drawingml.chart+xml"/>
  <Override PartName="/ppt/theme/themeOverride7.xml" ContentType="application/vnd.openxmlformats-officedocument.themeOverride+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charts/chart19.xml" ContentType="application/vnd.openxmlformats-officedocument.drawingml.chart+xml"/>
  <Override PartName="/ppt/theme/themeOverride11.xml" ContentType="application/vnd.openxmlformats-officedocument.themeOverride+xml"/>
  <Override PartName="/ppt/charts/chart20.xml" ContentType="application/vnd.openxmlformats-officedocument.drawingml.chart+xml"/>
  <Override PartName="/ppt/theme/themeOverride12.xml" ContentType="application/vnd.openxmlformats-officedocument.themeOverride+xml"/>
  <Override PartName="/ppt/charts/chart21.xml" ContentType="application/vnd.openxmlformats-officedocument.drawingml.chart+xml"/>
  <Override PartName="/ppt/theme/themeOverride13.xml" ContentType="application/vnd.openxmlformats-officedocument.themeOverride+xml"/>
  <Override PartName="/ppt/charts/chart22.xml" ContentType="application/vnd.openxmlformats-officedocument.drawingml.chart+xml"/>
  <Override PartName="/ppt/theme/themeOverride14.xml" ContentType="application/vnd.openxmlformats-officedocument.themeOverride+xml"/>
  <Override PartName="/ppt/charts/chart23.xml" ContentType="application/vnd.openxmlformats-officedocument.drawingml.chart+xml"/>
  <Override PartName="/ppt/theme/themeOverride15.xml" ContentType="application/vnd.openxmlformats-officedocument.themeOverride+xml"/>
  <Override PartName="/ppt/charts/chart24.xml" ContentType="application/vnd.openxmlformats-officedocument.drawingml.chart+xml"/>
  <Override PartName="/ppt/theme/themeOverride16.xml" ContentType="application/vnd.openxmlformats-officedocument.themeOverride+xml"/>
  <Override PartName="/ppt/charts/chart25.xml" ContentType="application/vnd.openxmlformats-officedocument.drawingml.chart+xml"/>
  <Override PartName="/ppt/theme/themeOverride17.xml" ContentType="application/vnd.openxmlformats-officedocument.themeOverride+xml"/>
  <Override PartName="/ppt/charts/chart26.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27.xml" ContentType="application/vnd.openxmlformats-officedocument.drawingml.chart+xml"/>
  <Override PartName="/ppt/charts/style3.xml" ContentType="application/vnd.ms-office.chartstyle+xml"/>
  <Override PartName="/ppt/charts/colors3.xml" ContentType="application/vnd.ms-office.chartcolorstyle+xml"/>
  <Override PartName="/ppt/charts/chart28.xml" ContentType="application/vnd.openxmlformats-officedocument.drawingml.chart+xml"/>
  <Override PartName="/ppt/theme/themeOverride18.xml" ContentType="application/vnd.openxmlformats-officedocument.themeOverride+xml"/>
  <Override PartName="/ppt/charts/chart29.xml" ContentType="application/vnd.openxmlformats-officedocument.drawingml.chart+xml"/>
  <Override PartName="/ppt/theme/themeOverride19.xml" ContentType="application/vnd.openxmlformats-officedocument.themeOverride+xml"/>
  <Override PartName="/ppt/charts/chart30.xml" ContentType="application/vnd.openxmlformats-officedocument.drawingml.chart+xml"/>
  <Override PartName="/ppt/theme/themeOverride20.xml" ContentType="application/vnd.openxmlformats-officedocument.themeOverride+xml"/>
  <Override PartName="/ppt/charts/chart31.xml" ContentType="application/vnd.openxmlformats-officedocument.drawingml.chart+xml"/>
  <Override PartName="/ppt/theme/themeOverride21.xml" ContentType="application/vnd.openxmlformats-officedocument.themeOverride+xml"/>
  <Override PartName="/ppt/charts/chart32.xml" ContentType="application/vnd.openxmlformats-officedocument.drawingml.chart+xml"/>
  <Override PartName="/ppt/theme/themeOverride22.xml" ContentType="application/vnd.openxmlformats-officedocument.themeOverride+xml"/>
  <Override PartName="/ppt/charts/chart33.xml" ContentType="application/vnd.openxmlformats-officedocument.drawingml.chart+xml"/>
  <Override PartName="/ppt/theme/themeOverride23.xml" ContentType="application/vnd.openxmlformats-officedocument.themeOverride+xml"/>
  <Override PartName="/ppt/charts/chart34.xml" ContentType="application/vnd.openxmlformats-officedocument.drawingml.chart+xml"/>
  <Override PartName="/ppt/theme/themeOverride24.xml" ContentType="application/vnd.openxmlformats-officedocument.themeOverride+xml"/>
  <Override PartName="/ppt/notesSlides/notesSlide13.xml" ContentType="application/vnd.openxmlformats-officedocument.presentationml.notesSlide+xml"/>
  <Override PartName="/ppt/charts/chart35.xml" ContentType="application/vnd.openxmlformats-officedocument.drawingml.chart+xml"/>
  <Override PartName="/ppt/theme/themeOverride25.xml" ContentType="application/vnd.openxmlformats-officedocument.themeOverride+xml"/>
  <Override PartName="/ppt/charts/chart36.xml" ContentType="application/vnd.openxmlformats-officedocument.drawingml.chart+xml"/>
  <Override PartName="/ppt/theme/themeOverride26.xml" ContentType="application/vnd.openxmlformats-officedocument.themeOverride+xml"/>
  <Override PartName="/ppt/charts/chart37.xml" ContentType="application/vnd.openxmlformats-officedocument.drawingml.chart+xml"/>
  <Override PartName="/ppt/theme/themeOverride27.xml" ContentType="application/vnd.openxmlformats-officedocument.themeOverride+xml"/>
  <Override PartName="/ppt/charts/chart38.xml" ContentType="application/vnd.openxmlformats-officedocument.drawingml.chart+xml"/>
  <Override PartName="/ppt/theme/themeOverride28.xml" ContentType="application/vnd.openxmlformats-officedocument.themeOverride+xml"/>
  <Override PartName="/ppt/charts/chart39.xml" ContentType="application/vnd.openxmlformats-officedocument.drawingml.chart+xml"/>
  <Override PartName="/ppt/theme/themeOverride29.xml" ContentType="application/vnd.openxmlformats-officedocument.themeOverride+xml"/>
  <Override PartName="/ppt/charts/chart40.xml" ContentType="application/vnd.openxmlformats-officedocument.drawingml.chart+xml"/>
  <Override PartName="/ppt/theme/themeOverride30.xml" ContentType="application/vnd.openxmlformats-officedocument.themeOverride+xml"/>
  <Override PartName="/ppt/charts/chart41.xml" ContentType="application/vnd.openxmlformats-officedocument.drawingml.chart+xml"/>
  <Override PartName="/ppt/theme/themeOverride31.xml" ContentType="application/vnd.openxmlformats-officedocument.themeOverride+xml"/>
  <Override PartName="/ppt/charts/chart42.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67" r:id="rId4"/>
    <p:sldMasterId id="2147484577" r:id="rId5"/>
  </p:sldMasterIdLst>
  <p:notesMasterIdLst>
    <p:notesMasterId r:id="rId26"/>
  </p:notesMasterIdLst>
  <p:handoutMasterIdLst>
    <p:handoutMasterId r:id="rId27"/>
  </p:handoutMasterIdLst>
  <p:sldIdLst>
    <p:sldId id="2638" r:id="rId6"/>
    <p:sldId id="5323" r:id="rId7"/>
    <p:sldId id="5288" r:id="rId8"/>
    <p:sldId id="5287" r:id="rId9"/>
    <p:sldId id="5289" r:id="rId10"/>
    <p:sldId id="5273" r:id="rId11"/>
    <p:sldId id="5453" r:id="rId12"/>
    <p:sldId id="5357" r:id="rId13"/>
    <p:sldId id="5461" r:id="rId14"/>
    <p:sldId id="5301" r:id="rId15"/>
    <p:sldId id="5423" r:id="rId16"/>
    <p:sldId id="5359" r:id="rId17"/>
    <p:sldId id="5361" r:id="rId18"/>
    <p:sldId id="5365" r:id="rId19"/>
    <p:sldId id="5369" r:id="rId20"/>
    <p:sldId id="5372" r:id="rId21"/>
    <p:sldId id="5384" r:id="rId22"/>
    <p:sldId id="5386" r:id="rId23"/>
    <p:sldId id="5467" r:id="rId24"/>
    <p:sldId id="256" r:id="rId25"/>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na Paula Sampaio " initials="AP" lastIdx="10" clrIdx="6">
    <p:extLst>
      <p:ext uri="{19B8F6BF-5375-455C-9EA6-DF929625EA0E}">
        <p15:presenceInfo xmlns:p15="http://schemas.microsoft.com/office/powerpoint/2012/main" userId="Ana Paula Sampaio " providerId="None"/>
      </p:ext>
    </p:extLst>
  </p:cmAuthor>
  <p:cmAuthor id="1" name="Marcos Ampezzan" initials="MA" lastIdx="2" clrIdx="0">
    <p:extLst>
      <p:ext uri="{19B8F6BF-5375-455C-9EA6-DF929625EA0E}">
        <p15:presenceInfo xmlns:p15="http://schemas.microsoft.com/office/powerpoint/2012/main" userId="a5dfabf2-f5b0-4d48-905b-71a525bc82f9" providerId="Windows Live"/>
      </p:ext>
    </p:extLst>
  </p:cmAuthor>
  <p:cmAuthor id="8" name="brenda@banda.ie" initials="b" lastIdx="1" clrIdx="7">
    <p:extLst>
      <p:ext uri="{19B8F6BF-5375-455C-9EA6-DF929625EA0E}">
        <p15:presenceInfo xmlns:p15="http://schemas.microsoft.com/office/powerpoint/2012/main" userId="S-1-5-21-2504192260-1523239452-2055688713-1138" providerId="AD"/>
      </p:ext>
    </p:extLst>
  </p:cmAuthor>
  <p:cmAuthor id="2" name="Ana Paula" initials="AP" lastIdx="74" clrIdx="1">
    <p:extLst>
      <p:ext uri="{19B8F6BF-5375-455C-9EA6-DF929625EA0E}">
        <p15:presenceInfo xmlns:p15="http://schemas.microsoft.com/office/powerpoint/2012/main" userId="Ana Paula" providerId="None"/>
      </p:ext>
    </p:extLst>
  </p:cmAuthor>
  <p:cmAuthor id="3" name="Marcos Ampezzan" initials="MA [2]" lastIdx="4" clrIdx="2">
    <p:extLst>
      <p:ext uri="{19B8F6BF-5375-455C-9EA6-DF929625EA0E}">
        <p15:presenceInfo xmlns:p15="http://schemas.microsoft.com/office/powerpoint/2012/main" userId="Marcos Ampezzan" providerId="None"/>
      </p:ext>
    </p:extLst>
  </p:cmAuthor>
  <p:cmAuthor id="4" name="Ana Paula Sampaio" initials="APS" lastIdx="6" clrIdx="3">
    <p:extLst>
      <p:ext uri="{19B8F6BF-5375-455C-9EA6-DF929625EA0E}">
        <p15:presenceInfo xmlns:p15="http://schemas.microsoft.com/office/powerpoint/2012/main" userId="Ana Paula Sampaio" providerId="None"/>
      </p:ext>
    </p:extLst>
  </p:cmAuthor>
  <p:cmAuthor id="5" name="bina" initials="b" lastIdx="17" clrIdx="4">
    <p:extLst>
      <p:ext uri="{19B8F6BF-5375-455C-9EA6-DF929625EA0E}">
        <p15:presenceInfo xmlns:p15="http://schemas.microsoft.com/office/powerpoint/2012/main" userId="bina" providerId="None"/>
      </p:ext>
    </p:extLst>
  </p:cmAuthor>
  <p:cmAuthor id="6" name="Microsoft Office User" initials="MOU" lastIdx="5" clrIdx="5">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A57CD"/>
    <a:srgbClr val="000000"/>
    <a:srgbClr val="BB81B7"/>
    <a:srgbClr val="7FFFD4"/>
    <a:srgbClr val="88E9F8"/>
    <a:srgbClr val="F8B6B8"/>
    <a:srgbClr val="EC9498"/>
    <a:srgbClr val="82930D"/>
    <a:srgbClr val="E7E7E7"/>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E0F11B-0CA1-4811-A2BF-8F1E892F88DA}" v="139" dt="2021-04-27T13:31:21.081"/>
    <p1510:client id="{7C5AC29F-F0E2-C000-0B90-F83E9673EEFA}" v="33" dt="2021-04-27T13:22:11.333"/>
    <p1510:client id="{C90ABDBE-2632-4A20-90CA-13849AFC1E82}" v="151" dt="2021-04-27T12:31:25.4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6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commentAuthors" Target="commen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7.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12.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13.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4.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5.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16.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xml"/><Relationship Id="rId1" Type="http://schemas.microsoft.com/office/2011/relationships/chartStyle" Target="style2.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3.xml"/><Relationship Id="rId1" Type="http://schemas.microsoft.com/office/2011/relationships/chartStyle" Target="style3.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18.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19.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20.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21.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22.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23.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4.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5.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6.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7.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28.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9.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30.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31.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24</c:v>
                </c:pt>
              </c:numCache>
            </c:numRef>
          </c:val>
          <c:extLst>
            <c:ext xmlns:c16="http://schemas.microsoft.com/office/drawing/2014/chart" uri="{C3380CC4-5D6E-409C-BE32-E72D297353CC}">
              <c16:uniqueId val="{00000000-8182-4EC9-9BB8-D68B024C6446}"/>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51</c:v>
                </c:pt>
              </c:numCache>
            </c:numRef>
          </c:val>
          <c:extLst>
            <c:ext xmlns:c16="http://schemas.microsoft.com/office/drawing/2014/chart" uri="{C3380CC4-5D6E-409C-BE32-E72D297353CC}">
              <c16:uniqueId val="{00000001-8182-4EC9-9BB8-D68B024C6446}"/>
            </c:ext>
          </c:extLst>
        </c:ser>
        <c:ser>
          <c:idx val="2"/>
          <c:order val="2"/>
          <c:spPr>
            <a:solidFill>
              <a:schemeClr val="bg2">
                <a:lumMod val="75000"/>
              </a:schemeClr>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20</c:v>
                </c:pt>
              </c:numCache>
            </c:numRef>
          </c:val>
          <c:extLst>
            <c:ext xmlns:c16="http://schemas.microsoft.com/office/drawing/2014/chart" uri="{C3380CC4-5D6E-409C-BE32-E72D297353CC}">
              <c16:uniqueId val="{00000002-8182-4EC9-9BB8-D68B024C6446}"/>
            </c:ext>
          </c:extLst>
        </c:ser>
        <c:ser>
          <c:idx val="3"/>
          <c:order val="3"/>
          <c:spPr>
            <a:solidFill>
              <a:schemeClr val="accent5"/>
            </a:solidFill>
            <a:ln>
              <a:solidFill>
                <a:schemeClr val="bg1"/>
              </a:solidFill>
            </a:ln>
          </c:spPr>
          <c:invertIfNegative val="0"/>
          <c:dLbls>
            <c:dLbl>
              <c:idx val="0"/>
              <c:layout>
                <c:manualLayout>
                  <c:x val="-0.18115411613232585"/>
                  <c:y val="1.3574176998717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182-4EC9-9BB8-D68B024C6446}"/>
                </c:ext>
              </c:extLst>
            </c:dLbl>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3</c:v>
                </c:pt>
              </c:numCache>
            </c:numRef>
          </c:val>
          <c:extLst>
            <c:ext xmlns:c16="http://schemas.microsoft.com/office/drawing/2014/chart" uri="{C3380CC4-5D6E-409C-BE32-E72D297353CC}">
              <c16:uniqueId val="{00000003-8182-4EC9-9BB8-D68B024C6446}"/>
            </c:ext>
          </c:extLst>
        </c:ser>
        <c:ser>
          <c:idx val="4"/>
          <c:order val="4"/>
          <c:spPr>
            <a:solidFill>
              <a:schemeClr val="accent5">
                <a:lumMod val="50000"/>
              </a:schemeClr>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2</c:v>
                </c:pt>
              </c:numCache>
            </c:numRef>
          </c:val>
          <c:extLst>
            <c:ext xmlns:c16="http://schemas.microsoft.com/office/drawing/2014/chart" uri="{C3380CC4-5D6E-409C-BE32-E72D297353CC}">
              <c16:uniqueId val="{00000004-8182-4EC9-9BB8-D68B024C6446}"/>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9</c:v>
                </c:pt>
              </c:numCache>
            </c:numRef>
          </c:val>
          <c:extLst>
            <c:ext xmlns:c16="http://schemas.microsoft.com/office/drawing/2014/chart" uri="{C3380CC4-5D6E-409C-BE32-E72D297353CC}">
              <c16:uniqueId val="{00000000-6896-44C3-AF56-7C820DB5C601}"/>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f>
              <c:numCache>
                <c:formatCode>0</c:formatCode>
                <c:ptCount val="1"/>
                <c:pt idx="0">
                  <c:v>31</c:v>
                </c:pt>
              </c:numCache>
            </c:numRef>
          </c:val>
          <c:extLst>
            <c:ext xmlns:c16="http://schemas.microsoft.com/office/drawing/2014/chart" uri="{C3380CC4-5D6E-409C-BE32-E72D297353CC}">
              <c16:uniqueId val="{00000001-6896-44C3-AF56-7C820DB5C601}"/>
            </c:ext>
          </c:extLst>
        </c:ser>
        <c:ser>
          <c:idx val="2"/>
          <c:order val="2"/>
          <c:spPr>
            <a:solidFill>
              <a:schemeClr val="accent5"/>
            </a:solidFill>
            <a:ln>
              <a:solidFill>
                <a:schemeClr val="bg1"/>
              </a:solidFill>
            </a:ln>
          </c:spPr>
          <c:invertIfNegative val="0"/>
          <c:dLbls>
            <c:spPr>
              <a:noFill/>
              <a:ln>
                <a:noFill/>
              </a:ln>
              <a:effectLst/>
            </c:spPr>
            <c:txPr>
              <a:bodyPr/>
              <a:lstStyle/>
              <a:p>
                <a:pPr algn="ctr">
                  <a:defRPr lang="en-IE"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60</c:v>
                </c:pt>
              </c:numCache>
            </c:numRef>
          </c:val>
          <c:extLst>
            <c:ext xmlns:c16="http://schemas.microsoft.com/office/drawing/2014/chart" uri="{C3380CC4-5D6E-409C-BE32-E72D297353CC}">
              <c16:uniqueId val="{00000003-6896-44C3-AF56-7C820DB5C60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66808397737489"/>
          <c:y val="3.377320966951005E-2"/>
          <c:w val="0.68933191602262511"/>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 </c:v>
                </c:pt>
              </c:strCache>
            </c:strRef>
          </c:cat>
          <c:val>
            <c:numRef>
              <c:f>Sheet1!$B$2:$B$4</c:f>
              <c:numCache>
                <c:formatCode>0</c:formatCode>
                <c:ptCount val="3"/>
                <c:pt idx="0">
                  <c:v>-57</c:v>
                </c:pt>
                <c:pt idx="1">
                  <c:v>-14</c:v>
                </c:pt>
                <c:pt idx="2">
                  <c:v>-29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w="12700">
              <a:solidFill>
                <a:srgbClr val="FFFFFF"/>
              </a:solidFill>
              <a:prstDash val="solid"/>
            </a:ln>
          </c:spPr>
          <c:invertIfNegative val="0"/>
          <c:dLbls>
            <c:dLbl>
              <c:idx val="0"/>
              <c:layout>
                <c:manualLayout>
                  <c:x val="4.357144000750206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33-4732-8534-09E94729352A}"/>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 </c:v>
                </c:pt>
              </c:strCache>
            </c:strRef>
          </c:cat>
          <c:val>
            <c:numRef>
              <c:f>Sheet1!$C$2:$C$4</c:f>
              <c:numCache>
                <c:formatCode>0</c:formatCode>
                <c:ptCount val="3"/>
                <c:pt idx="0">
                  <c:v>74</c:v>
                </c:pt>
                <c:pt idx="1">
                  <c:v>8</c:v>
                </c:pt>
                <c:pt idx="2">
                  <c:v>18</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
              <c:layout>
                <c:manualLayout>
                  <c:x val="-2.6936553357403522E-2"/>
                  <c:y val="0"/>
                </c:manualLayout>
              </c:layout>
              <c:numFmt formatCode="0;0" sourceLinked="0"/>
              <c:spPr>
                <a:noFill/>
                <a:ln w="25400">
                  <a:noFill/>
                </a:ln>
              </c:spPr>
              <c:txPr>
                <a:bodyPr/>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FB-4042-BD30-BE012A46594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c:v>
                </c:pt>
              </c:strCache>
            </c:strRef>
          </c:cat>
          <c:val>
            <c:numRef>
              <c:f>Sheet1!$B$2:$B$4</c:f>
              <c:numCache>
                <c:formatCode>0</c:formatCode>
                <c:ptCount val="3"/>
                <c:pt idx="0">
                  <c:v>-75</c:v>
                </c:pt>
                <c:pt idx="1">
                  <c:v>-5</c:v>
                </c:pt>
                <c:pt idx="2">
                  <c:v>-20</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w="12700">
              <a:solidFill>
                <a:srgbClr val="FFFFFF"/>
              </a:solidFill>
              <a:prstDash val="solid"/>
            </a:ln>
          </c:spPr>
          <c:invertIfNegative val="0"/>
          <c:dLbls>
            <c:dLbl>
              <c:idx val="1"/>
              <c:layout>
                <c:manualLayout>
                  <c:x val="3.46327114595188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FB-4042-BD30-BE012A46594D}"/>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c:v>
                </c:pt>
              </c:strCache>
            </c:strRef>
          </c:cat>
          <c:val>
            <c:numRef>
              <c:f>Sheet1!$C$2:$C$4</c:f>
              <c:numCache>
                <c:formatCode>0</c:formatCode>
                <c:ptCount val="3"/>
                <c:pt idx="0">
                  <c:v>83</c:v>
                </c:pt>
                <c:pt idx="1">
                  <c:v>3</c:v>
                </c:pt>
                <c:pt idx="2">
                  <c:v>14</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Can make progress</c:v>
                </c:pt>
                <c:pt idx="1">
                  <c:v>Stuck where they are</c:v>
                </c:pt>
                <c:pt idx="2">
                  <c:v>No strong opinion</c:v>
                </c:pt>
              </c:strCache>
            </c:strRef>
          </c:cat>
          <c:val>
            <c:numRef>
              <c:f>Sheet1!$B$2:$B$4</c:f>
              <c:numCache>
                <c:formatCode>General</c:formatCode>
                <c:ptCount val="3"/>
                <c:pt idx="0">
                  <c:v>-56</c:v>
                </c:pt>
                <c:pt idx="1">
                  <c:v>-34</c:v>
                </c:pt>
                <c:pt idx="2">
                  <c:v>-9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make progress</c:v>
                </c:pt>
                <c:pt idx="1">
                  <c:v>Stuck where they are</c:v>
                </c:pt>
                <c:pt idx="2">
                  <c:v>No strong opinion</c:v>
                </c:pt>
              </c:strCache>
            </c:strRef>
          </c:cat>
          <c:val>
            <c:numRef>
              <c:f>Sheet1!$C$2:$C$4</c:f>
              <c:numCache>
                <c:formatCode>0</c:formatCode>
                <c:ptCount val="3"/>
                <c:pt idx="0">
                  <c:v>63</c:v>
                </c:pt>
                <c:pt idx="1">
                  <c:v>30</c:v>
                </c:pt>
                <c:pt idx="2">
                  <c:v>6</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00136319846471"/>
          <c:y val="5.5820707799526678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0"/>
              <c:tx>
                <c:rich>
                  <a:bodyPr/>
                  <a:lstStyle/>
                  <a:p>
                    <a:pPr>
                      <a:defRPr>
                        <a:solidFill>
                          <a:schemeClr val="bg1"/>
                        </a:solidFill>
                      </a:defRPr>
                    </a:pPr>
                    <a:r>
                      <a:rPr lang="en-US"/>
                      <a:t>6.90</a:t>
                    </a:r>
                  </a:p>
                </c:rich>
              </c:tx>
              <c:numFmt formatCode="#,##0.00_ ;\-#,##0.00\ " sourceLinked="0"/>
              <c:spPr>
                <a:noFill/>
                <a:ln w="25400">
                  <a:noFill/>
                </a:ln>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2-4BAB-A55C-0C9DC0D5B888}"/>
                </c:ext>
              </c:extLst>
            </c:dLbl>
            <c:dLbl>
              <c:idx val="1"/>
              <c:tx>
                <c:rich>
                  <a:bodyPr/>
                  <a:lstStyle/>
                  <a:p>
                    <a:r>
                      <a:rPr lang="en-US"/>
                      <a:t>5.70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A2-4BAB-A55C-0C9DC0D5B888}"/>
                </c:ext>
              </c:extLst>
            </c:dLbl>
            <c:dLbl>
              <c:idx val="2"/>
              <c:tx>
                <c:rich>
                  <a:bodyPr/>
                  <a:lstStyle/>
                  <a:p>
                    <a:r>
                      <a:rPr lang="en-US"/>
                      <a:t>5.10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2-4BAB-A55C-0C9DC0D5B888}"/>
                </c:ext>
              </c:extLst>
            </c:dLbl>
            <c:dLbl>
              <c:idx val="3"/>
              <c:tx>
                <c:rich>
                  <a:bodyPr/>
                  <a:lstStyle/>
                  <a:p>
                    <a:r>
                      <a:rPr lang="en-US"/>
                      <a:t>4.80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A2-4BAB-A55C-0C9DC0D5B88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People in general</c:v>
                </c:pt>
                <c:pt idx="1">
                  <c:v>Multilateral (EU &amp; UN)</c:v>
                </c:pt>
                <c:pt idx="2">
                  <c:v>Irish Government</c:v>
                </c:pt>
                <c:pt idx="3">
                  <c:v>Overseas aid organisations</c:v>
                </c:pt>
              </c:strCache>
            </c:strRef>
          </c:cat>
          <c:val>
            <c:numRef>
              <c:f>Sheet1!$B$2:$B$5</c:f>
              <c:numCache>
                <c:formatCode>General</c:formatCode>
                <c:ptCount val="4"/>
                <c:pt idx="0">
                  <c:v>-6.9</c:v>
                </c:pt>
                <c:pt idx="1">
                  <c:v>-5.7</c:v>
                </c:pt>
                <c:pt idx="2">
                  <c:v>-5.0999999999999996</c:v>
                </c:pt>
                <c:pt idx="3">
                  <c:v>-4.8</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w="12700">
              <a:solidFill>
                <a:srgbClr val="FFFFFF"/>
              </a:solidFill>
              <a:prstDash val="solid"/>
            </a:ln>
          </c:spPr>
          <c:invertIfNegative val="0"/>
          <c:dLbls>
            <c:numFmt formatCode="#,##0.0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People in general</c:v>
                </c:pt>
                <c:pt idx="1">
                  <c:v>Multilateral (EU &amp; UN)</c:v>
                </c:pt>
                <c:pt idx="2">
                  <c:v>Irish Government</c:v>
                </c:pt>
                <c:pt idx="3">
                  <c:v>Overseas aid organisations</c:v>
                </c:pt>
              </c:strCache>
            </c:strRef>
          </c:cat>
          <c:val>
            <c:numRef>
              <c:f>Sheet1!$C$2:$C$5</c:f>
              <c:numCache>
                <c:formatCode>General</c:formatCode>
                <c:ptCount val="4"/>
                <c:pt idx="0">
                  <c:v>6.8</c:v>
                </c:pt>
                <c:pt idx="1">
                  <c:v>5.9</c:v>
                </c:pt>
                <c:pt idx="2">
                  <c:v>5.3</c:v>
                </c:pt>
                <c:pt idx="3">
                  <c:v>5.4</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2167121018479"/>
          <c:y val="4.4797009887041814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Human rights</c:v>
                </c:pt>
                <c:pt idx="1">
                  <c:v>Shared humanity</c:v>
                </c:pt>
                <c:pt idx="2">
                  <c:v>Humanitarianism</c:v>
                </c:pt>
                <c:pt idx="3">
                  <c:v>Justice</c:v>
                </c:pt>
                <c:pt idx="4">
                  <c:v>Empathy</c:v>
                </c:pt>
                <c:pt idx="5">
                  <c:v>Morality</c:v>
                </c:pt>
                <c:pt idx="6">
                  <c:v>Solidarity</c:v>
                </c:pt>
              </c:strCache>
            </c:strRef>
          </c:cat>
          <c:val>
            <c:numRef>
              <c:f>Sheet1!$B$2:$B$8</c:f>
              <c:numCache>
                <c:formatCode>0</c:formatCode>
                <c:ptCount val="7"/>
                <c:pt idx="0">
                  <c:v>-53</c:v>
                </c:pt>
                <c:pt idx="1">
                  <c:v>-42</c:v>
                </c:pt>
                <c:pt idx="2">
                  <c:v>-40</c:v>
                </c:pt>
                <c:pt idx="3">
                  <c:v>-27</c:v>
                </c:pt>
                <c:pt idx="4">
                  <c:v>-27</c:v>
                </c:pt>
                <c:pt idx="5">
                  <c:v>-23</c:v>
                </c:pt>
                <c:pt idx="6">
                  <c:v>-17</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Human rights</c:v>
                </c:pt>
                <c:pt idx="1">
                  <c:v>Shared humanity</c:v>
                </c:pt>
                <c:pt idx="2">
                  <c:v>Humanitarianism</c:v>
                </c:pt>
                <c:pt idx="3">
                  <c:v>Justice</c:v>
                </c:pt>
                <c:pt idx="4">
                  <c:v>Empathy</c:v>
                </c:pt>
                <c:pt idx="5">
                  <c:v>Morality</c:v>
                </c:pt>
                <c:pt idx="6">
                  <c:v>Solidarity</c:v>
                </c:pt>
              </c:strCache>
            </c:strRef>
          </c:cat>
          <c:val>
            <c:numRef>
              <c:f>Sheet1!$C$2:$C$8</c:f>
              <c:numCache>
                <c:formatCode>0</c:formatCode>
                <c:ptCount val="7"/>
                <c:pt idx="0">
                  <c:v>50</c:v>
                </c:pt>
                <c:pt idx="1">
                  <c:v>45</c:v>
                </c:pt>
                <c:pt idx="2">
                  <c:v>38</c:v>
                </c:pt>
                <c:pt idx="3">
                  <c:v>29</c:v>
                </c:pt>
                <c:pt idx="4">
                  <c:v>27</c:v>
                </c:pt>
                <c:pt idx="5">
                  <c:v>22</c:v>
                </c:pt>
                <c:pt idx="6">
                  <c:v>20</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Legacy of colonialism</c:v>
                </c:pt>
              </c:strCache>
            </c:strRef>
          </c:cat>
          <c:val>
            <c:numRef>
              <c:f>Sheet1!$B$2:$B$7</c:f>
              <c:numCache>
                <c:formatCode>0</c:formatCode>
                <c:ptCount val="6"/>
                <c:pt idx="0">
                  <c:v>-45</c:v>
                </c:pt>
                <c:pt idx="1">
                  <c:v>-39</c:v>
                </c:pt>
                <c:pt idx="2">
                  <c:v>-31</c:v>
                </c:pt>
                <c:pt idx="3">
                  <c:v>-24</c:v>
                </c:pt>
                <c:pt idx="4">
                  <c:v>-20</c:v>
                </c:pt>
                <c:pt idx="5">
                  <c:v>-11</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Legacy of colonialism</c:v>
                </c:pt>
              </c:strCache>
            </c:strRef>
          </c:cat>
          <c:val>
            <c:numRef>
              <c:f>Sheet1!$C$2:$C$7</c:f>
              <c:numCache>
                <c:formatCode>0</c:formatCode>
                <c:ptCount val="6"/>
                <c:pt idx="0">
                  <c:v>45</c:v>
                </c:pt>
                <c:pt idx="1">
                  <c:v>34</c:v>
                </c:pt>
                <c:pt idx="2">
                  <c:v>26</c:v>
                </c:pt>
                <c:pt idx="3">
                  <c:v>28</c:v>
                </c:pt>
                <c:pt idx="4">
                  <c:v>18</c:v>
                </c:pt>
                <c:pt idx="5">
                  <c:v>16</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sz="900">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17414804721432E-2"/>
          <c:y val="3.377309000583912E-2"/>
          <c:w val="0.5844473445373683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v>
                </c:pt>
                <c:pt idx="1">
                  <c:v>Education</c:v>
                </c:pt>
                <c:pt idx="2">
                  <c:v>Water</c:v>
                </c:pt>
                <c:pt idx="3">
                  <c:v>Governance </c:v>
                </c:pt>
                <c:pt idx="4">
                  <c:v>Economic Growth</c:v>
                </c:pt>
                <c:pt idx="5">
                  <c:v>Social  Protection systems</c:v>
                </c:pt>
                <c:pt idx="6">
                  <c:v>Environmental Protection </c:v>
                </c:pt>
                <c:pt idx="7">
                  <c:v>Migration &amp; refugee flows</c:v>
                </c:pt>
              </c:strCache>
            </c:strRef>
          </c:cat>
          <c:val>
            <c:numRef>
              <c:f>Sheet1!$B$2:$B$9</c:f>
              <c:numCache>
                <c:formatCode>General</c:formatCode>
                <c:ptCount val="8"/>
                <c:pt idx="0">
                  <c:v>-47</c:v>
                </c:pt>
                <c:pt idx="1">
                  <c:v>-39</c:v>
                </c:pt>
                <c:pt idx="2">
                  <c:v>-31</c:v>
                </c:pt>
                <c:pt idx="3">
                  <c:v>-26</c:v>
                </c:pt>
                <c:pt idx="4" formatCode="0">
                  <c:v>-24</c:v>
                </c:pt>
                <c:pt idx="5">
                  <c:v>-19</c:v>
                </c:pt>
                <c:pt idx="6">
                  <c:v>-13</c:v>
                </c:pt>
                <c:pt idx="7">
                  <c:v>-8</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F8B6B8"/>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Health</c:v>
                </c:pt>
                <c:pt idx="1">
                  <c:v>Education</c:v>
                </c:pt>
                <c:pt idx="2">
                  <c:v>Water</c:v>
                </c:pt>
                <c:pt idx="3">
                  <c:v>Governance </c:v>
                </c:pt>
                <c:pt idx="4">
                  <c:v>Economic Growth</c:v>
                </c:pt>
                <c:pt idx="5">
                  <c:v>Social  Protection systems</c:v>
                </c:pt>
                <c:pt idx="6">
                  <c:v>Environmental Protection </c:v>
                </c:pt>
                <c:pt idx="7">
                  <c:v>Migration &amp; refugee flows</c:v>
                </c:pt>
              </c:strCache>
            </c:strRef>
          </c:cat>
          <c:val>
            <c:numRef>
              <c:f>Sheet1!$C$2:$C$9</c:f>
              <c:numCache>
                <c:formatCode>General</c:formatCode>
                <c:ptCount val="8"/>
                <c:pt idx="0">
                  <c:v>42</c:v>
                </c:pt>
                <c:pt idx="1">
                  <c:v>39</c:v>
                </c:pt>
                <c:pt idx="2">
                  <c:v>27</c:v>
                </c:pt>
                <c:pt idx="3">
                  <c:v>26</c:v>
                </c:pt>
                <c:pt idx="4">
                  <c:v>23</c:v>
                </c:pt>
                <c:pt idx="5">
                  <c:v>22</c:v>
                </c:pt>
                <c:pt idx="6">
                  <c:v>19</c:v>
                </c:pt>
                <c:pt idx="7">
                  <c:v>11</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1"/>
        <c:axPos val="l"/>
        <c:numFmt formatCode="General" sourceLinked="1"/>
        <c:majorTickMark val="out"/>
        <c:minorTickMark val="none"/>
        <c:tickLblPos val="low"/>
        <c:crossAx val="814454816"/>
        <c:crosses val="autoZero"/>
        <c:auto val="1"/>
        <c:lblAlgn val="ctr"/>
        <c:lblOffset val="2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41556437407023E-2"/>
          <c:y val="4.0283471612168539E-2"/>
          <c:w val="0.76695735941220788"/>
          <c:h val="0.7971933463478118"/>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5"/>
              </a:solidFill>
              <a:ln w="19050">
                <a:solidFill>
                  <a:schemeClr val="bg2"/>
                </a:solidFill>
              </a:ln>
              <a:effectLst/>
            </c:spPr>
            <c:extLst>
              <c:ext xmlns:c16="http://schemas.microsoft.com/office/drawing/2014/chart" uri="{C3380CC4-5D6E-409C-BE32-E72D297353CC}">
                <c16:uniqueId val="{00000001-6E7B-4EBC-B45F-38087BC3D491}"/>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6E7B-4EBC-B45F-38087BC3D491}"/>
              </c:ext>
            </c:extLst>
          </c:dPt>
          <c:cat>
            <c:strRef>
              <c:f>Sheet1!$A$2:$A$3</c:f>
              <c:strCache>
                <c:ptCount val="2"/>
                <c:pt idx="0">
                  <c:v>1st Qtr</c:v>
                </c:pt>
                <c:pt idx="1">
                  <c:v>2nd Qtr</c:v>
                </c:pt>
              </c:strCache>
            </c:strRef>
          </c:cat>
          <c:val>
            <c:numRef>
              <c:f>Sheet1!$B$2:$B$3</c:f>
              <c:numCache>
                <c:formatCode>0%</c:formatCode>
                <c:ptCount val="2"/>
                <c:pt idx="0">
                  <c:v>0.19</c:v>
                </c:pt>
                <c:pt idx="1">
                  <c:v>0.81</c:v>
                </c:pt>
              </c:numCache>
            </c:numRef>
          </c:val>
          <c:extLst>
            <c:ext xmlns:c16="http://schemas.microsoft.com/office/drawing/2014/chart" uri="{C3380CC4-5D6E-409C-BE32-E72D297353CC}">
              <c16:uniqueId val="{00000004-6E7B-4EBC-B45F-38087BC3D491}"/>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66808397737489"/>
          <c:y val="3.377320966951005E-2"/>
          <c:w val="0.68933191602262511"/>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 </c:v>
                </c:pt>
              </c:strCache>
            </c:strRef>
          </c:cat>
          <c:val>
            <c:numRef>
              <c:f>Sheet1!$B$2:$B$4</c:f>
              <c:numCache>
                <c:formatCode>0</c:formatCode>
                <c:ptCount val="3"/>
                <c:pt idx="0">
                  <c:v>-57</c:v>
                </c:pt>
                <c:pt idx="1">
                  <c:v>-14</c:v>
                </c:pt>
                <c:pt idx="2">
                  <c:v>-29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w="12700">
              <a:solidFill>
                <a:srgbClr val="FFFFFF"/>
              </a:solidFill>
              <a:prstDash val="solid"/>
            </a:ln>
          </c:spPr>
          <c:invertIfNegative val="0"/>
          <c:dLbls>
            <c:dLbl>
              <c:idx val="1"/>
              <c:layout>
                <c:manualLayout>
                  <c:x val="2.1785720003751032E-2"/>
                  <c:y val="6.7223238294033399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24-410D-9601-C28E6CA68238}"/>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 </c:v>
                </c:pt>
              </c:strCache>
            </c:strRef>
          </c:cat>
          <c:val>
            <c:numRef>
              <c:f>Sheet1!$C$2:$C$4</c:f>
              <c:numCache>
                <c:formatCode>0</c:formatCode>
                <c:ptCount val="3"/>
                <c:pt idx="0">
                  <c:v>88</c:v>
                </c:pt>
                <c:pt idx="1">
                  <c:v>3</c:v>
                </c:pt>
                <c:pt idx="2">
                  <c:v>9</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28971462989103E-2"/>
          <c:y val="0.1932688516170282"/>
          <c:w val="0.46330588131093658"/>
          <c:h val="0.80398730995638612"/>
        </c:manualLayout>
      </c:layout>
      <c:doughnutChart>
        <c:varyColors val="1"/>
        <c:ser>
          <c:idx val="0"/>
          <c:order val="0"/>
          <c:tx>
            <c:strRef>
              <c:f>Sheet1!$B$1</c:f>
              <c:strCache>
                <c:ptCount val="1"/>
                <c:pt idx="0">
                  <c:v>Total</c:v>
                </c:pt>
              </c:strCache>
            </c:strRef>
          </c:tx>
          <c:spPr>
            <a:solidFill>
              <a:schemeClr val="accent5"/>
            </a:solidFill>
            <a:ln>
              <a:solidFill>
                <a:schemeClr val="bg1"/>
              </a:solidFill>
            </a:ln>
          </c:spPr>
          <c:explosion val="8"/>
          <c:dPt>
            <c:idx val="0"/>
            <c:bubble3D val="0"/>
            <c:explosion val="4"/>
            <c:spPr>
              <a:solidFill>
                <a:schemeClr val="accent1">
                  <a:lumMod val="75000"/>
                </a:schemeClr>
              </a:solidFill>
              <a:ln>
                <a:solidFill>
                  <a:schemeClr val="bg1"/>
                </a:solidFill>
              </a:ln>
            </c:spPr>
            <c:extLst>
              <c:ext xmlns:c16="http://schemas.microsoft.com/office/drawing/2014/chart" uri="{C3380CC4-5D6E-409C-BE32-E72D297353CC}">
                <c16:uniqueId val="{00000001-7B67-4753-8FD6-5F41AFD078CF}"/>
              </c:ext>
            </c:extLst>
          </c:dPt>
          <c:dPt>
            <c:idx val="1"/>
            <c:bubble3D val="0"/>
            <c:explosion val="2"/>
            <c:spPr>
              <a:solidFill>
                <a:schemeClr val="accent1"/>
              </a:solidFill>
              <a:ln>
                <a:solidFill>
                  <a:schemeClr val="bg1"/>
                </a:solidFill>
              </a:ln>
            </c:spPr>
            <c:extLst>
              <c:ext xmlns:c16="http://schemas.microsoft.com/office/drawing/2014/chart" uri="{C3380CC4-5D6E-409C-BE32-E72D297353CC}">
                <c16:uniqueId val="{00000003-7B67-4753-8FD6-5F41AFD078CF}"/>
              </c:ext>
            </c:extLst>
          </c:dPt>
          <c:dPt>
            <c:idx val="2"/>
            <c:bubble3D val="0"/>
            <c:explosion val="0"/>
            <c:spPr>
              <a:solidFill>
                <a:srgbClr val="D61D6E"/>
              </a:solidFill>
              <a:ln>
                <a:solidFill>
                  <a:schemeClr val="bg1"/>
                </a:solidFill>
              </a:ln>
            </c:spPr>
            <c:extLst>
              <c:ext xmlns:c16="http://schemas.microsoft.com/office/drawing/2014/chart" uri="{C3380CC4-5D6E-409C-BE32-E72D297353CC}">
                <c16:uniqueId val="{00000005-7B67-4753-8FD6-5F41AFD078CF}"/>
              </c:ext>
            </c:extLst>
          </c:dPt>
          <c:dPt>
            <c:idx val="3"/>
            <c:bubble3D val="0"/>
            <c:explosion val="0"/>
            <c:spPr>
              <a:solidFill>
                <a:srgbClr val="D61D6E">
                  <a:lumMod val="75000"/>
                </a:srgbClr>
              </a:solidFill>
              <a:ln>
                <a:solidFill>
                  <a:schemeClr val="bg1"/>
                </a:solidFill>
              </a:ln>
            </c:spPr>
            <c:extLst>
              <c:ext xmlns:c16="http://schemas.microsoft.com/office/drawing/2014/chart" uri="{C3380CC4-5D6E-409C-BE32-E72D297353CC}">
                <c16:uniqueId val="{00000007-7B67-4753-8FD6-5F41AFD078CF}"/>
              </c:ext>
            </c:extLst>
          </c:dPt>
          <c:dPt>
            <c:idx val="4"/>
            <c:bubble3D val="0"/>
            <c:explosion val="3"/>
            <c:spPr>
              <a:solidFill>
                <a:sysClr val="windowText" lastClr="000000">
                  <a:lumMod val="50000"/>
                  <a:lumOff val="50000"/>
                </a:sysClr>
              </a:solidFill>
              <a:ln>
                <a:solidFill>
                  <a:schemeClr val="bg1"/>
                </a:solidFill>
              </a:ln>
            </c:spPr>
            <c:extLst>
              <c:ext xmlns:c16="http://schemas.microsoft.com/office/drawing/2014/chart" uri="{C3380CC4-5D6E-409C-BE32-E72D297353CC}">
                <c16:uniqueId val="{00000009-7B67-4753-8FD6-5F41AFD078CF}"/>
              </c:ext>
            </c:extLst>
          </c:dPt>
          <c:dPt>
            <c:idx val="5"/>
            <c:bubble3D val="0"/>
            <c:explosion val="5"/>
            <c:spPr>
              <a:solidFill>
                <a:sysClr val="windowText" lastClr="000000">
                  <a:lumMod val="65000"/>
                  <a:lumOff val="35000"/>
                </a:sysClr>
              </a:solidFill>
              <a:ln>
                <a:solidFill>
                  <a:schemeClr val="bg1"/>
                </a:solidFill>
              </a:ln>
            </c:spPr>
            <c:extLst>
              <c:ext xmlns:c16="http://schemas.microsoft.com/office/drawing/2014/chart" uri="{C3380CC4-5D6E-409C-BE32-E72D297353CC}">
                <c16:uniqueId val="{0000000B-7B67-4753-8FD6-5F41AFD078CF}"/>
              </c:ext>
            </c:extLst>
          </c:dPt>
          <c:dPt>
            <c:idx val="6"/>
            <c:bubble3D val="0"/>
            <c:spPr>
              <a:solidFill>
                <a:srgbClr val="FFFF00"/>
              </a:solidFill>
              <a:ln>
                <a:solidFill>
                  <a:schemeClr val="bg1"/>
                </a:solidFill>
              </a:ln>
            </c:spPr>
            <c:extLst>
              <c:ext xmlns:c16="http://schemas.microsoft.com/office/drawing/2014/chart" uri="{C3380CC4-5D6E-409C-BE32-E72D297353CC}">
                <c16:uniqueId val="{0000000D-7B67-4753-8FD6-5F41AFD078CF}"/>
              </c:ext>
            </c:extLst>
          </c:dPt>
          <c:dPt>
            <c:idx val="7"/>
            <c:bubble3D val="0"/>
            <c:extLst>
              <c:ext xmlns:c16="http://schemas.microsoft.com/office/drawing/2014/chart" uri="{C3380CC4-5D6E-409C-BE32-E72D297353CC}">
                <c16:uniqueId val="{0000000E-7B67-4753-8FD6-5F41AFD078CF}"/>
              </c:ext>
            </c:extLst>
          </c:dPt>
          <c:dPt>
            <c:idx val="8"/>
            <c:bubble3D val="0"/>
            <c:spPr>
              <a:solidFill>
                <a:schemeClr val="accent6"/>
              </a:solidFill>
              <a:ln>
                <a:solidFill>
                  <a:schemeClr val="bg1"/>
                </a:solidFill>
              </a:ln>
            </c:spPr>
            <c:extLst>
              <c:ext xmlns:c16="http://schemas.microsoft.com/office/drawing/2014/chart" uri="{C3380CC4-5D6E-409C-BE32-E72D297353CC}">
                <c16:uniqueId val="{00000010-7B67-4753-8FD6-5F41AFD078CF}"/>
              </c:ext>
            </c:extLst>
          </c:dPt>
          <c:dLbls>
            <c:dLbl>
              <c:idx val="2"/>
              <c:layout>
                <c:manualLayout>
                  <c:x val="4.8317671666348294E-4"/>
                  <c:y val="4.6941451000663825E-3"/>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67-4753-8FD6-5F41AFD078CF}"/>
                </c:ext>
              </c:extLst>
            </c:dLbl>
            <c:dLbl>
              <c:idx val="3"/>
              <c:layout>
                <c:manualLayout>
                  <c:x val="-6.5321496556638532E-3"/>
                  <c:y val="-1.7400999610487404E-2"/>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67-4753-8FD6-5F41AFD078CF}"/>
                </c:ext>
              </c:extLst>
            </c:dLbl>
            <c:dLbl>
              <c:idx val="4"/>
              <c:layout>
                <c:manualLayout>
                  <c:x val="0"/>
                  <c:y val="-7.8104614867252568E-3"/>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67-4753-8FD6-5F41AFD078CF}"/>
                </c:ext>
              </c:extLst>
            </c:dLbl>
            <c:dLbl>
              <c:idx val="5"/>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7B67-4753-8FD6-5F41AFD078CF}"/>
                </c:ext>
              </c:extLst>
            </c:dLbl>
            <c:dLbl>
              <c:idx val="6"/>
              <c:spPr>
                <a:noFill/>
                <a:ln>
                  <a:noFill/>
                </a:ln>
                <a:effectLst/>
              </c:spPr>
              <c:txPr>
                <a:bodyPr/>
                <a:lstStyle/>
                <a:p>
                  <a:pPr>
                    <a:defRPr sz="1800" b="1">
                      <a:solidFill>
                        <a:schemeClr val="tx1">
                          <a:lumMod val="75000"/>
                          <a:lumOff val="2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7B67-4753-8FD6-5F41AFD078CF}"/>
                </c:ext>
              </c:extLst>
            </c:dLbl>
            <c:spPr>
              <a:noFill/>
              <a:ln>
                <a:noFill/>
              </a:ln>
              <a:effectLst/>
            </c:spPr>
            <c:txPr>
              <a:bodyPr/>
              <a:lstStyle/>
              <a:p>
                <a:pPr>
                  <a:defRPr sz="18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Sheet1!$A$2:$A$6</c:f>
              <c:strCache>
                <c:ptCount val="5"/>
                <c:pt idx="0">
                  <c:v>Very important</c:v>
                </c:pt>
                <c:pt idx="1">
                  <c:v>Fairly important</c:v>
                </c:pt>
                <c:pt idx="2">
                  <c:v>Not very important</c:v>
                </c:pt>
                <c:pt idx="3">
                  <c:v>Not at all important</c:v>
                </c:pt>
                <c:pt idx="4">
                  <c:v>Don’t know</c:v>
                </c:pt>
              </c:strCache>
            </c:strRef>
          </c:cat>
          <c:val>
            <c:numRef>
              <c:f>Sheet1!$B$2:$B$6</c:f>
              <c:numCache>
                <c:formatCode>0</c:formatCode>
                <c:ptCount val="5"/>
                <c:pt idx="0">
                  <c:v>32</c:v>
                </c:pt>
                <c:pt idx="1">
                  <c:v>45</c:v>
                </c:pt>
                <c:pt idx="2">
                  <c:v>14</c:v>
                </c:pt>
                <c:pt idx="3">
                  <c:v>5</c:v>
                </c:pt>
                <c:pt idx="4">
                  <c:v>3</c:v>
                </c:pt>
              </c:numCache>
            </c:numRef>
          </c:val>
          <c:extLst>
            <c:ext xmlns:c16="http://schemas.microsoft.com/office/drawing/2014/chart" uri="{C3380CC4-5D6E-409C-BE32-E72D297353CC}">
              <c16:uniqueId val="{00000011-7B67-4753-8FD6-5F41AFD078CF}"/>
            </c:ext>
          </c:extLst>
        </c:ser>
        <c:dLbls>
          <c:showLegendKey val="0"/>
          <c:showVal val="0"/>
          <c:showCatName val="0"/>
          <c:showSerName val="0"/>
          <c:showPercent val="0"/>
          <c:showBubbleSize val="0"/>
          <c:showLeaderLines val="0"/>
        </c:dLbls>
        <c:firstSliceAng val="0"/>
        <c:holeSize val="6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
              <c:layout>
                <c:manualLayout>
                  <c:x val="-2.6936553357403522E-2"/>
                  <c:y val="0"/>
                </c:manualLayout>
              </c:layout>
              <c:numFmt formatCode="0;0" sourceLinked="0"/>
              <c:spPr>
                <a:noFill/>
                <a:ln w="25400">
                  <a:noFill/>
                </a:ln>
              </c:spPr>
              <c:txPr>
                <a:bodyPr/>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FB-4042-BD30-BE012A46594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c:v>
                </c:pt>
              </c:strCache>
            </c:strRef>
          </c:cat>
          <c:val>
            <c:numRef>
              <c:f>Sheet1!$B$2:$B$4</c:f>
              <c:numCache>
                <c:formatCode>0</c:formatCode>
                <c:ptCount val="3"/>
                <c:pt idx="0">
                  <c:v>-75</c:v>
                </c:pt>
                <c:pt idx="1">
                  <c:v>-5</c:v>
                </c:pt>
                <c:pt idx="2">
                  <c:v>-20</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w="12700">
              <a:solidFill>
                <a:srgbClr val="FFFFFF"/>
              </a:solidFill>
              <a:prstDash val="solid"/>
            </a:ln>
          </c:spPr>
          <c:invertIfNegative val="0"/>
          <c:dLbls>
            <c:dLbl>
              <c:idx val="1"/>
              <c:layout>
                <c:manualLayout>
                  <c:x val="3.46327114595188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FB-4042-BD30-BE012A46594D}"/>
                </c:ext>
              </c:extLst>
            </c:dLbl>
            <c:dLbl>
              <c:idx val="2"/>
              <c:layout>
                <c:manualLayout>
                  <c:x val="3.4632711459518815E-2"/>
                  <c:y val="1.3520103202290545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D0-4F50-B498-A0A7EA0FBC0D}"/>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c:v>
                </c:pt>
              </c:strCache>
            </c:strRef>
          </c:cat>
          <c:val>
            <c:numRef>
              <c:f>Sheet1!$C$2:$C$4</c:f>
              <c:numCache>
                <c:formatCode>0</c:formatCode>
                <c:ptCount val="3"/>
                <c:pt idx="0">
                  <c:v>97</c:v>
                </c:pt>
                <c:pt idx="1">
                  <c:v>0</c:v>
                </c:pt>
                <c:pt idx="2">
                  <c:v>3</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Can make progress</c:v>
                </c:pt>
                <c:pt idx="1">
                  <c:v>Stuck where they are</c:v>
                </c:pt>
                <c:pt idx="2">
                  <c:v>No strong opinion</c:v>
                </c:pt>
              </c:strCache>
            </c:strRef>
          </c:cat>
          <c:val>
            <c:numRef>
              <c:f>Sheet1!$B$2:$B$4</c:f>
              <c:numCache>
                <c:formatCode>General</c:formatCode>
                <c:ptCount val="3"/>
                <c:pt idx="0">
                  <c:v>-56</c:v>
                </c:pt>
                <c:pt idx="1">
                  <c:v>-34</c:v>
                </c:pt>
                <c:pt idx="2">
                  <c:v>-9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w="12700">
              <a:solidFill>
                <a:srgbClr val="FFFFFF"/>
              </a:solidFill>
              <a:prstDash val="solid"/>
            </a:ln>
          </c:spPr>
          <c:invertIfNegative val="0"/>
          <c:dLbls>
            <c:dLbl>
              <c:idx val="2"/>
              <c:layout>
                <c:manualLayout>
                  <c:x val="2.8294887685634026E-2"/>
                  <c:y val="1.386888974455947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516-40FC-A59B-3F40DE2CC766}"/>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make progress</c:v>
                </c:pt>
                <c:pt idx="1">
                  <c:v>Stuck where they are</c:v>
                </c:pt>
                <c:pt idx="2">
                  <c:v>No strong opinion</c:v>
                </c:pt>
              </c:strCache>
            </c:strRef>
          </c:cat>
          <c:val>
            <c:numRef>
              <c:f>Sheet1!$C$2:$C$4</c:f>
              <c:numCache>
                <c:formatCode>0</c:formatCode>
                <c:ptCount val="3"/>
                <c:pt idx="0">
                  <c:v>72</c:v>
                </c:pt>
                <c:pt idx="1">
                  <c:v>25</c:v>
                </c:pt>
                <c:pt idx="2">
                  <c:v>3</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2167121018479"/>
          <c:y val="4.4797009887041814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0"/>
              <c:tx>
                <c:rich>
                  <a:bodyPr/>
                  <a:lstStyle/>
                  <a:p>
                    <a:r>
                      <a:rPr lang="en-US"/>
                      <a:t>6.90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FC4-4CD6-978A-03B8B0165B71}"/>
                </c:ext>
              </c:extLst>
            </c:dLbl>
            <c:dLbl>
              <c:idx val="1"/>
              <c:tx>
                <c:rich>
                  <a:bodyPr/>
                  <a:lstStyle/>
                  <a:p>
                    <a:r>
                      <a:rPr lang="en-US"/>
                      <a:t>5.70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FC4-4CD6-978A-03B8B0165B71}"/>
                </c:ext>
              </c:extLst>
            </c:dLbl>
            <c:dLbl>
              <c:idx val="2"/>
              <c:tx>
                <c:rich>
                  <a:bodyPr/>
                  <a:lstStyle/>
                  <a:p>
                    <a:r>
                      <a:rPr lang="en-US"/>
                      <a:t>5.10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FC4-4CD6-978A-03B8B0165B71}"/>
                </c:ext>
              </c:extLst>
            </c:dLbl>
            <c:dLbl>
              <c:idx val="3"/>
              <c:tx>
                <c:rich>
                  <a:bodyPr/>
                  <a:lstStyle/>
                  <a:p>
                    <a:r>
                      <a:rPr lang="en-US"/>
                      <a:t>4.80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C4-4CD6-978A-03B8B0165B71}"/>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People in general</c:v>
                </c:pt>
                <c:pt idx="1">
                  <c:v>Multilateral (EU &amp; UN)</c:v>
                </c:pt>
                <c:pt idx="2">
                  <c:v>Irish Government</c:v>
                </c:pt>
                <c:pt idx="3">
                  <c:v>Overseas aid organisations</c:v>
                </c:pt>
              </c:strCache>
            </c:strRef>
          </c:cat>
          <c:val>
            <c:numRef>
              <c:f>Sheet1!$B$2:$B$5</c:f>
              <c:numCache>
                <c:formatCode>General</c:formatCode>
                <c:ptCount val="4"/>
                <c:pt idx="0">
                  <c:v>-6.9</c:v>
                </c:pt>
                <c:pt idx="1">
                  <c:v>-5.7</c:v>
                </c:pt>
                <c:pt idx="2">
                  <c:v>-5.0999999999999996</c:v>
                </c:pt>
                <c:pt idx="3">
                  <c:v>-4.8</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w="12700">
              <a:solidFill>
                <a:srgbClr val="FFFFFF"/>
              </a:solidFill>
              <a:prstDash val="solid"/>
            </a:ln>
          </c:spPr>
          <c:invertIfNegative val="0"/>
          <c:dLbls>
            <c:numFmt formatCode="#,##0.0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People in general</c:v>
                </c:pt>
                <c:pt idx="1">
                  <c:v>Multilateral (EU &amp; UN)</c:v>
                </c:pt>
                <c:pt idx="2">
                  <c:v>Irish Government</c:v>
                </c:pt>
                <c:pt idx="3">
                  <c:v>Overseas aid organisations</c:v>
                </c:pt>
              </c:strCache>
            </c:strRef>
          </c:cat>
          <c:val>
            <c:numRef>
              <c:f>Sheet1!$C$2:$C$5</c:f>
              <c:numCache>
                <c:formatCode>General</c:formatCode>
                <c:ptCount val="4"/>
                <c:pt idx="0">
                  <c:v>7.5</c:v>
                </c:pt>
                <c:pt idx="1">
                  <c:v>6.3</c:v>
                </c:pt>
                <c:pt idx="2">
                  <c:v>5.3</c:v>
                </c:pt>
                <c:pt idx="3">
                  <c:v>5.7</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2167121018479"/>
          <c:y val="4.4797009887041814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Human rights</c:v>
                </c:pt>
                <c:pt idx="1">
                  <c:v>Shared humanity</c:v>
                </c:pt>
                <c:pt idx="2">
                  <c:v>Humanitarianism</c:v>
                </c:pt>
                <c:pt idx="3">
                  <c:v>Justice</c:v>
                </c:pt>
                <c:pt idx="4">
                  <c:v>Empathy</c:v>
                </c:pt>
                <c:pt idx="5">
                  <c:v>Morality</c:v>
                </c:pt>
                <c:pt idx="6">
                  <c:v>Duty</c:v>
                </c:pt>
              </c:strCache>
            </c:strRef>
          </c:cat>
          <c:val>
            <c:numRef>
              <c:f>Sheet1!$B$2:$B$8</c:f>
              <c:numCache>
                <c:formatCode>0</c:formatCode>
                <c:ptCount val="7"/>
                <c:pt idx="0">
                  <c:v>-53</c:v>
                </c:pt>
                <c:pt idx="1">
                  <c:v>-42</c:v>
                </c:pt>
                <c:pt idx="2">
                  <c:v>-40</c:v>
                </c:pt>
                <c:pt idx="3">
                  <c:v>-27</c:v>
                </c:pt>
                <c:pt idx="4">
                  <c:v>-27</c:v>
                </c:pt>
                <c:pt idx="5">
                  <c:v>-23</c:v>
                </c:pt>
                <c:pt idx="6">
                  <c:v>12</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Human rights</c:v>
                </c:pt>
                <c:pt idx="1">
                  <c:v>Shared humanity</c:v>
                </c:pt>
                <c:pt idx="2">
                  <c:v>Humanitarianism</c:v>
                </c:pt>
                <c:pt idx="3">
                  <c:v>Justice</c:v>
                </c:pt>
                <c:pt idx="4">
                  <c:v>Empathy</c:v>
                </c:pt>
                <c:pt idx="5">
                  <c:v>Morality</c:v>
                </c:pt>
                <c:pt idx="6">
                  <c:v>Duty</c:v>
                </c:pt>
              </c:strCache>
            </c:strRef>
          </c:cat>
          <c:val>
            <c:numRef>
              <c:f>Sheet1!$C$2:$C$8</c:f>
              <c:numCache>
                <c:formatCode>0</c:formatCode>
                <c:ptCount val="7"/>
                <c:pt idx="0">
                  <c:v>60</c:v>
                </c:pt>
                <c:pt idx="1">
                  <c:v>56</c:v>
                </c:pt>
                <c:pt idx="2">
                  <c:v>33</c:v>
                </c:pt>
                <c:pt idx="3">
                  <c:v>36</c:v>
                </c:pt>
                <c:pt idx="4">
                  <c:v>25</c:v>
                </c:pt>
                <c:pt idx="5">
                  <c:v>27</c:v>
                </c:pt>
                <c:pt idx="6">
                  <c:v>17</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The global economic system favours richer countries</c:v>
                </c:pt>
                <c:pt idx="6">
                  <c:v>Wealthy countries support authoritarian regimes for their own political interests</c:v>
                </c:pt>
                <c:pt idx="7">
                  <c:v>High debt burden for developing countries</c:v>
                </c:pt>
                <c:pt idx="8">
                  <c:v>Legacy of colonialism</c:v>
                </c:pt>
              </c:strCache>
            </c:strRef>
          </c:cat>
          <c:val>
            <c:numRef>
              <c:f>Sheet1!$B$2:$B$10</c:f>
              <c:numCache>
                <c:formatCode>0</c:formatCode>
                <c:ptCount val="9"/>
                <c:pt idx="0">
                  <c:v>-45</c:v>
                </c:pt>
                <c:pt idx="1">
                  <c:v>-39</c:v>
                </c:pt>
                <c:pt idx="2">
                  <c:v>-31</c:v>
                </c:pt>
                <c:pt idx="3">
                  <c:v>-24</c:v>
                </c:pt>
                <c:pt idx="4">
                  <c:v>-20</c:v>
                </c:pt>
                <c:pt idx="5">
                  <c:v>-17</c:v>
                </c:pt>
                <c:pt idx="6">
                  <c:v>-17</c:v>
                </c:pt>
                <c:pt idx="7">
                  <c:v>-14</c:v>
                </c:pt>
                <c:pt idx="8">
                  <c:v>-11</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The global economic system favours richer countries</c:v>
                </c:pt>
                <c:pt idx="6">
                  <c:v>Wealthy countries support authoritarian regimes for their own political interests</c:v>
                </c:pt>
                <c:pt idx="7">
                  <c:v>High debt burden for developing countries</c:v>
                </c:pt>
                <c:pt idx="8">
                  <c:v>Legacy of colonialism</c:v>
                </c:pt>
              </c:strCache>
            </c:strRef>
          </c:cat>
          <c:val>
            <c:numRef>
              <c:f>Sheet1!$C$2:$C$10</c:f>
              <c:numCache>
                <c:formatCode>0</c:formatCode>
                <c:ptCount val="9"/>
                <c:pt idx="0">
                  <c:v>38</c:v>
                </c:pt>
                <c:pt idx="1">
                  <c:v>24</c:v>
                </c:pt>
                <c:pt idx="2">
                  <c:v>13</c:v>
                </c:pt>
                <c:pt idx="3">
                  <c:v>50</c:v>
                </c:pt>
                <c:pt idx="4">
                  <c:v>19</c:v>
                </c:pt>
                <c:pt idx="5">
                  <c:v>30</c:v>
                </c:pt>
                <c:pt idx="6">
                  <c:v>42</c:v>
                </c:pt>
                <c:pt idx="7">
                  <c:v>23</c:v>
                </c:pt>
                <c:pt idx="8">
                  <c:v>26</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1"/>
        <c:axPos val="l"/>
        <c:numFmt formatCode="General" sourceLinked="1"/>
        <c:majorTickMark val="out"/>
        <c:minorTickMark val="none"/>
        <c:tickLblPos val="low"/>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17292256546296E-2"/>
          <c:y val="3.377309000583912E-2"/>
          <c:w val="0.5844473445373683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Health</c:v>
                </c:pt>
                <c:pt idx="1">
                  <c:v>Education</c:v>
                </c:pt>
                <c:pt idx="2">
                  <c:v>Water</c:v>
                </c:pt>
                <c:pt idx="3">
                  <c:v>Governance </c:v>
                </c:pt>
                <c:pt idx="4">
                  <c:v>Economic Growth</c:v>
                </c:pt>
                <c:pt idx="5">
                  <c:v>Women's Equality</c:v>
                </c:pt>
                <c:pt idx="6">
                  <c:v>Migration &amp; refugee flows</c:v>
                </c:pt>
              </c:strCache>
            </c:strRef>
          </c:cat>
          <c:val>
            <c:numRef>
              <c:f>Sheet1!$B$2:$B$8</c:f>
              <c:numCache>
                <c:formatCode>General</c:formatCode>
                <c:ptCount val="7"/>
                <c:pt idx="0">
                  <c:v>-47</c:v>
                </c:pt>
                <c:pt idx="1">
                  <c:v>-39</c:v>
                </c:pt>
                <c:pt idx="2">
                  <c:v>-31</c:v>
                </c:pt>
                <c:pt idx="3">
                  <c:v>-26</c:v>
                </c:pt>
                <c:pt idx="4" formatCode="0">
                  <c:v>-24</c:v>
                </c:pt>
                <c:pt idx="5">
                  <c:v>-15</c:v>
                </c:pt>
                <c:pt idx="6">
                  <c:v>-8</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54C0E8">
                <a:lumMod val="75000"/>
              </a:srgbClr>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Health</c:v>
                </c:pt>
                <c:pt idx="1">
                  <c:v>Education</c:v>
                </c:pt>
                <c:pt idx="2">
                  <c:v>Water</c:v>
                </c:pt>
                <c:pt idx="3">
                  <c:v>Governance </c:v>
                </c:pt>
                <c:pt idx="4">
                  <c:v>Economic Growth</c:v>
                </c:pt>
                <c:pt idx="5">
                  <c:v>Women's Equality</c:v>
                </c:pt>
                <c:pt idx="6">
                  <c:v>Migration &amp; refugee flows</c:v>
                </c:pt>
              </c:strCache>
            </c:strRef>
          </c:cat>
          <c:val>
            <c:numRef>
              <c:f>Sheet1!$C$2:$C$8</c:f>
              <c:numCache>
                <c:formatCode>General</c:formatCode>
                <c:ptCount val="7"/>
                <c:pt idx="0">
                  <c:v>41</c:v>
                </c:pt>
                <c:pt idx="1">
                  <c:v>39</c:v>
                </c:pt>
                <c:pt idx="2">
                  <c:v>35</c:v>
                </c:pt>
                <c:pt idx="3">
                  <c:v>31</c:v>
                </c:pt>
                <c:pt idx="4">
                  <c:v>23</c:v>
                </c:pt>
                <c:pt idx="5">
                  <c:v>20</c:v>
                </c:pt>
                <c:pt idx="6">
                  <c:v>12</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1"/>
        <c:axPos val="l"/>
        <c:numFmt formatCode="General" sourceLinked="1"/>
        <c:majorTickMark val="out"/>
        <c:minorTickMark val="none"/>
        <c:tickLblPos val="low"/>
        <c:crossAx val="814454816"/>
        <c:crosses val="autoZero"/>
        <c:auto val="1"/>
        <c:lblAlgn val="ctr"/>
        <c:lblOffset val="2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41556437407023E-2"/>
          <c:y val="4.0283471612168539E-2"/>
          <c:w val="0.76695735941220788"/>
          <c:h val="0.7971933463478118"/>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2">
                  <a:lumMod val="75000"/>
                </a:schemeClr>
              </a:solidFill>
              <a:ln w="19050">
                <a:solidFill>
                  <a:schemeClr val="bg2"/>
                </a:solidFill>
              </a:ln>
              <a:effectLst/>
            </c:spPr>
            <c:extLst>
              <c:ext xmlns:c16="http://schemas.microsoft.com/office/drawing/2014/chart" uri="{C3380CC4-5D6E-409C-BE32-E72D297353CC}">
                <c16:uniqueId val="{00000001-041F-47F5-8D87-08D708A89A04}"/>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041F-47F5-8D87-08D708A89A04}"/>
              </c:ext>
            </c:extLst>
          </c:dPt>
          <c:cat>
            <c:strRef>
              <c:f>Sheet1!$A$2:$A$3</c:f>
              <c:strCache>
                <c:ptCount val="2"/>
                <c:pt idx="0">
                  <c:v>1st Qtr</c:v>
                </c:pt>
                <c:pt idx="1">
                  <c:v>2nd Qtr</c:v>
                </c:pt>
              </c:strCache>
            </c:strRef>
          </c:cat>
          <c:val>
            <c:numRef>
              <c:f>Sheet1!$B$2:$B$3</c:f>
              <c:numCache>
                <c:formatCode>0%</c:formatCode>
                <c:ptCount val="2"/>
                <c:pt idx="0">
                  <c:v>0.1</c:v>
                </c:pt>
                <c:pt idx="1">
                  <c:v>0.89</c:v>
                </c:pt>
              </c:numCache>
            </c:numRef>
          </c:val>
          <c:extLst>
            <c:ext xmlns:c16="http://schemas.microsoft.com/office/drawing/2014/chart" uri="{C3380CC4-5D6E-409C-BE32-E72D297353CC}">
              <c16:uniqueId val="{00000004-041F-47F5-8D87-08D708A89A04}"/>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41556437407023E-2"/>
          <c:y val="4.0283471612168539E-2"/>
          <c:w val="0.76695735941220788"/>
          <c:h val="0.7971933463478118"/>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chemeClr val="accent6">
                  <a:lumMod val="60000"/>
                  <a:lumOff val="40000"/>
                </a:schemeClr>
              </a:solidFill>
              <a:ln w="19050">
                <a:solidFill>
                  <a:schemeClr val="bg2"/>
                </a:solidFill>
              </a:ln>
              <a:effectLst/>
            </c:spPr>
            <c:extLst>
              <c:ext xmlns:c16="http://schemas.microsoft.com/office/drawing/2014/chart" uri="{C3380CC4-5D6E-409C-BE32-E72D297353CC}">
                <c16:uniqueId val="{00000001-18E3-4F68-94EC-BC9AAD857010}"/>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18E3-4F68-94EC-BC9AAD857010}"/>
              </c:ext>
            </c:extLst>
          </c:dPt>
          <c:cat>
            <c:strRef>
              <c:f>Sheet1!$A$2:$A$3</c:f>
              <c:strCache>
                <c:ptCount val="2"/>
                <c:pt idx="0">
                  <c:v>1st Qtr</c:v>
                </c:pt>
                <c:pt idx="1">
                  <c:v>2nd Qtr</c:v>
                </c:pt>
              </c:strCache>
            </c:strRef>
          </c:cat>
          <c:val>
            <c:numRef>
              <c:f>Sheet1!$B$2:$B$3</c:f>
              <c:numCache>
                <c:formatCode>0%</c:formatCode>
                <c:ptCount val="2"/>
                <c:pt idx="0">
                  <c:v>0.21</c:v>
                </c:pt>
                <c:pt idx="1">
                  <c:v>0.79</c:v>
                </c:pt>
              </c:numCache>
            </c:numRef>
          </c:val>
          <c:extLst>
            <c:ext xmlns:c16="http://schemas.microsoft.com/office/drawing/2014/chart" uri="{C3380CC4-5D6E-409C-BE32-E72D297353CC}">
              <c16:uniqueId val="{00000004-18E3-4F68-94EC-BC9AAD857010}"/>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66808397737489"/>
          <c:y val="3.377320966951005E-2"/>
          <c:w val="0.68933191602262511"/>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 </c:v>
                </c:pt>
              </c:strCache>
            </c:strRef>
          </c:cat>
          <c:val>
            <c:numRef>
              <c:f>Sheet1!$B$2:$B$4</c:f>
              <c:numCache>
                <c:formatCode>0</c:formatCode>
                <c:ptCount val="3"/>
                <c:pt idx="0">
                  <c:v>-57</c:v>
                </c:pt>
                <c:pt idx="1">
                  <c:v>-14</c:v>
                </c:pt>
                <c:pt idx="2">
                  <c:v>-29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chemeClr val="accent6">
                <a:lumMod val="60000"/>
                <a:lumOff val="40000"/>
              </a:schemeClr>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 </c:v>
                </c:pt>
              </c:strCache>
            </c:strRef>
          </c:cat>
          <c:val>
            <c:numRef>
              <c:f>Sheet1!$C$2:$C$4</c:f>
              <c:numCache>
                <c:formatCode>0</c:formatCode>
                <c:ptCount val="3"/>
                <c:pt idx="0">
                  <c:v>64</c:v>
                </c:pt>
                <c:pt idx="1">
                  <c:v>9</c:v>
                </c:pt>
                <c:pt idx="2">
                  <c:v>27</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
              <c:layout>
                <c:manualLayout>
                  <c:x val="-2.6936553357403522E-2"/>
                  <c:y val="0"/>
                </c:manualLayout>
              </c:layout>
              <c:numFmt formatCode="0;0" sourceLinked="0"/>
              <c:spPr>
                <a:noFill/>
                <a:ln w="25400">
                  <a:noFill/>
                </a:ln>
              </c:spPr>
              <c:txPr>
                <a:bodyPr/>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FB-4042-BD30-BE012A46594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c:v>
                </c:pt>
              </c:strCache>
            </c:strRef>
          </c:cat>
          <c:val>
            <c:numRef>
              <c:f>Sheet1!$B$2:$B$4</c:f>
              <c:numCache>
                <c:formatCode>0</c:formatCode>
                <c:ptCount val="3"/>
                <c:pt idx="0">
                  <c:v>-75</c:v>
                </c:pt>
                <c:pt idx="1">
                  <c:v>-5</c:v>
                </c:pt>
                <c:pt idx="2">
                  <c:v>-20</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chemeClr val="accent6">
                <a:lumMod val="60000"/>
                <a:lumOff val="40000"/>
              </a:schemeClr>
            </a:solidFill>
            <a:ln w="12700">
              <a:solidFill>
                <a:srgbClr val="FFFFFF"/>
              </a:solidFill>
              <a:prstDash val="solid"/>
            </a:ln>
          </c:spPr>
          <c:invertIfNegative val="0"/>
          <c:dLbls>
            <c:dLbl>
              <c:idx val="1"/>
              <c:layout>
                <c:manualLayout>
                  <c:x val="3.46327114595188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FB-4042-BD30-BE012A46594D}"/>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c:v>
                </c:pt>
              </c:strCache>
            </c:strRef>
          </c:cat>
          <c:val>
            <c:numRef>
              <c:f>Sheet1!$C$2:$C$4</c:f>
              <c:numCache>
                <c:formatCode>0</c:formatCode>
                <c:ptCount val="3"/>
                <c:pt idx="0">
                  <c:v>80</c:v>
                </c:pt>
                <c:pt idx="1">
                  <c:v>2</c:v>
                </c:pt>
                <c:pt idx="2">
                  <c:v>19</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928971462989103E-2"/>
          <c:y val="0.1932688516170282"/>
          <c:w val="0.46330588131093658"/>
          <c:h val="0.80398730995638612"/>
        </c:manualLayout>
      </c:layout>
      <c:doughnutChart>
        <c:varyColors val="1"/>
        <c:ser>
          <c:idx val="0"/>
          <c:order val="0"/>
          <c:tx>
            <c:strRef>
              <c:f>Sheet1!$B$1</c:f>
              <c:strCache>
                <c:ptCount val="1"/>
                <c:pt idx="0">
                  <c:v>Total</c:v>
                </c:pt>
              </c:strCache>
            </c:strRef>
          </c:tx>
          <c:spPr>
            <a:solidFill>
              <a:schemeClr val="accent5"/>
            </a:solidFill>
            <a:ln>
              <a:solidFill>
                <a:schemeClr val="bg1"/>
              </a:solidFill>
            </a:ln>
          </c:spPr>
          <c:explosion val="8"/>
          <c:dPt>
            <c:idx val="0"/>
            <c:bubble3D val="0"/>
            <c:explosion val="4"/>
            <c:spPr>
              <a:solidFill>
                <a:schemeClr val="accent1">
                  <a:lumMod val="75000"/>
                </a:schemeClr>
              </a:solidFill>
              <a:ln>
                <a:solidFill>
                  <a:schemeClr val="bg1"/>
                </a:solidFill>
              </a:ln>
            </c:spPr>
            <c:extLst>
              <c:ext xmlns:c16="http://schemas.microsoft.com/office/drawing/2014/chart" uri="{C3380CC4-5D6E-409C-BE32-E72D297353CC}">
                <c16:uniqueId val="{00000001-7B67-4753-8FD6-5F41AFD078CF}"/>
              </c:ext>
            </c:extLst>
          </c:dPt>
          <c:dPt>
            <c:idx val="1"/>
            <c:bubble3D val="0"/>
            <c:explosion val="2"/>
            <c:spPr>
              <a:solidFill>
                <a:schemeClr val="accent1"/>
              </a:solidFill>
              <a:ln>
                <a:solidFill>
                  <a:schemeClr val="bg1"/>
                </a:solidFill>
              </a:ln>
            </c:spPr>
            <c:extLst>
              <c:ext xmlns:c16="http://schemas.microsoft.com/office/drawing/2014/chart" uri="{C3380CC4-5D6E-409C-BE32-E72D297353CC}">
                <c16:uniqueId val="{00000003-7B67-4753-8FD6-5F41AFD078CF}"/>
              </c:ext>
            </c:extLst>
          </c:dPt>
          <c:dPt>
            <c:idx val="2"/>
            <c:bubble3D val="0"/>
            <c:explosion val="0"/>
            <c:spPr>
              <a:solidFill>
                <a:sysClr val="window" lastClr="FFFFFF">
                  <a:lumMod val="65000"/>
                </a:sysClr>
              </a:solidFill>
              <a:ln>
                <a:solidFill>
                  <a:schemeClr val="bg1"/>
                </a:solidFill>
              </a:ln>
            </c:spPr>
            <c:extLst>
              <c:ext xmlns:c16="http://schemas.microsoft.com/office/drawing/2014/chart" uri="{C3380CC4-5D6E-409C-BE32-E72D297353CC}">
                <c16:uniqueId val="{00000005-7B67-4753-8FD6-5F41AFD078CF}"/>
              </c:ext>
            </c:extLst>
          </c:dPt>
          <c:dPt>
            <c:idx val="3"/>
            <c:bubble3D val="0"/>
            <c:explosion val="0"/>
            <c:spPr>
              <a:solidFill>
                <a:srgbClr val="D61D6E"/>
              </a:solidFill>
              <a:ln>
                <a:solidFill>
                  <a:schemeClr val="bg1"/>
                </a:solidFill>
              </a:ln>
            </c:spPr>
            <c:extLst>
              <c:ext xmlns:c16="http://schemas.microsoft.com/office/drawing/2014/chart" uri="{C3380CC4-5D6E-409C-BE32-E72D297353CC}">
                <c16:uniqueId val="{00000007-7B67-4753-8FD6-5F41AFD078CF}"/>
              </c:ext>
            </c:extLst>
          </c:dPt>
          <c:dPt>
            <c:idx val="4"/>
            <c:bubble3D val="0"/>
            <c:explosion val="3"/>
            <c:spPr>
              <a:solidFill>
                <a:srgbClr val="D61D6E">
                  <a:lumMod val="75000"/>
                </a:srgbClr>
              </a:solidFill>
              <a:ln>
                <a:solidFill>
                  <a:schemeClr val="bg1"/>
                </a:solidFill>
              </a:ln>
            </c:spPr>
            <c:extLst>
              <c:ext xmlns:c16="http://schemas.microsoft.com/office/drawing/2014/chart" uri="{C3380CC4-5D6E-409C-BE32-E72D297353CC}">
                <c16:uniqueId val="{00000009-7B67-4753-8FD6-5F41AFD078CF}"/>
              </c:ext>
            </c:extLst>
          </c:dPt>
          <c:dPt>
            <c:idx val="5"/>
            <c:bubble3D val="0"/>
            <c:explosion val="5"/>
            <c:spPr>
              <a:solidFill>
                <a:sysClr val="windowText" lastClr="000000">
                  <a:lumMod val="65000"/>
                  <a:lumOff val="35000"/>
                </a:sysClr>
              </a:solidFill>
              <a:ln>
                <a:solidFill>
                  <a:schemeClr val="bg1"/>
                </a:solidFill>
              </a:ln>
            </c:spPr>
            <c:extLst>
              <c:ext xmlns:c16="http://schemas.microsoft.com/office/drawing/2014/chart" uri="{C3380CC4-5D6E-409C-BE32-E72D297353CC}">
                <c16:uniqueId val="{0000000B-7B67-4753-8FD6-5F41AFD078CF}"/>
              </c:ext>
            </c:extLst>
          </c:dPt>
          <c:dPt>
            <c:idx val="6"/>
            <c:bubble3D val="0"/>
            <c:spPr>
              <a:solidFill>
                <a:srgbClr val="FFFF00"/>
              </a:solidFill>
              <a:ln>
                <a:solidFill>
                  <a:schemeClr val="bg1"/>
                </a:solidFill>
              </a:ln>
            </c:spPr>
            <c:extLst>
              <c:ext xmlns:c16="http://schemas.microsoft.com/office/drawing/2014/chart" uri="{C3380CC4-5D6E-409C-BE32-E72D297353CC}">
                <c16:uniqueId val="{0000000D-7B67-4753-8FD6-5F41AFD078CF}"/>
              </c:ext>
            </c:extLst>
          </c:dPt>
          <c:dPt>
            <c:idx val="7"/>
            <c:bubble3D val="0"/>
            <c:extLst>
              <c:ext xmlns:c16="http://schemas.microsoft.com/office/drawing/2014/chart" uri="{C3380CC4-5D6E-409C-BE32-E72D297353CC}">
                <c16:uniqueId val="{0000000E-7B67-4753-8FD6-5F41AFD078CF}"/>
              </c:ext>
            </c:extLst>
          </c:dPt>
          <c:dPt>
            <c:idx val="8"/>
            <c:bubble3D val="0"/>
            <c:spPr>
              <a:solidFill>
                <a:schemeClr val="accent6"/>
              </a:solidFill>
              <a:ln>
                <a:solidFill>
                  <a:schemeClr val="bg1"/>
                </a:solidFill>
              </a:ln>
            </c:spPr>
            <c:extLst>
              <c:ext xmlns:c16="http://schemas.microsoft.com/office/drawing/2014/chart" uri="{C3380CC4-5D6E-409C-BE32-E72D297353CC}">
                <c16:uniqueId val="{00000010-7B67-4753-8FD6-5F41AFD078CF}"/>
              </c:ext>
            </c:extLst>
          </c:dPt>
          <c:dLbls>
            <c:dLbl>
              <c:idx val="2"/>
              <c:layout>
                <c:manualLayout>
                  <c:x val="4.8317671666348294E-4"/>
                  <c:y val="4.6941451000663825E-3"/>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B67-4753-8FD6-5F41AFD078CF}"/>
                </c:ext>
              </c:extLst>
            </c:dLbl>
            <c:dLbl>
              <c:idx val="3"/>
              <c:layout>
                <c:manualLayout>
                  <c:x val="-6.5321496556638532E-3"/>
                  <c:y val="-1.7400999610487404E-2"/>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B67-4753-8FD6-5F41AFD078CF}"/>
                </c:ext>
              </c:extLst>
            </c:dLbl>
            <c:dLbl>
              <c:idx val="4"/>
              <c:layout>
                <c:manualLayout>
                  <c:x val="0"/>
                  <c:y val="-7.8104614867252568E-3"/>
                </c:manualLayout>
              </c:layout>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B67-4753-8FD6-5F41AFD078CF}"/>
                </c:ext>
              </c:extLst>
            </c:dLbl>
            <c:dLbl>
              <c:idx val="5"/>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B-7B67-4753-8FD6-5F41AFD078CF}"/>
                </c:ext>
              </c:extLst>
            </c:dLbl>
            <c:dLbl>
              <c:idx val="6"/>
              <c:spPr>
                <a:noFill/>
                <a:ln>
                  <a:noFill/>
                </a:ln>
                <a:effectLst/>
              </c:spPr>
              <c:txPr>
                <a:bodyPr/>
                <a:lstStyle/>
                <a:p>
                  <a:pPr>
                    <a:defRPr sz="1800" b="1">
                      <a:solidFill>
                        <a:schemeClr val="tx1">
                          <a:lumMod val="75000"/>
                          <a:lumOff val="25000"/>
                        </a:schemeClr>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D-7B67-4753-8FD6-5F41AFD078CF}"/>
                </c:ext>
              </c:extLst>
            </c:dLbl>
            <c:spPr>
              <a:noFill/>
              <a:ln>
                <a:noFill/>
              </a:ln>
              <a:effectLst/>
            </c:spPr>
            <c:txPr>
              <a:bodyPr/>
              <a:lstStyle/>
              <a:p>
                <a:pPr>
                  <a:defRPr sz="1800" b="1">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extLst>
          </c:dLbls>
          <c:cat>
            <c:strRef>
              <c:f>Sheet1!$A$2:$A$7</c:f>
              <c:strCache>
                <c:ptCount val="6"/>
                <c:pt idx="0">
                  <c:v>Increase a great deal</c:v>
                </c:pt>
                <c:pt idx="1">
                  <c:v>Increase somewhat</c:v>
                </c:pt>
                <c:pt idx="2">
                  <c:v>Stay the same</c:v>
                </c:pt>
                <c:pt idx="3">
                  <c:v>Decrease somewhat</c:v>
                </c:pt>
                <c:pt idx="4">
                  <c:v>Decrease a great deal</c:v>
                </c:pt>
                <c:pt idx="5">
                  <c:v>Don’t know</c:v>
                </c:pt>
              </c:strCache>
            </c:strRef>
          </c:cat>
          <c:val>
            <c:numRef>
              <c:f>Sheet1!$B$2:$B$7</c:f>
              <c:numCache>
                <c:formatCode>0</c:formatCode>
                <c:ptCount val="6"/>
                <c:pt idx="0">
                  <c:v>6</c:v>
                </c:pt>
                <c:pt idx="1">
                  <c:v>25</c:v>
                </c:pt>
                <c:pt idx="2">
                  <c:v>43</c:v>
                </c:pt>
                <c:pt idx="3">
                  <c:v>12</c:v>
                </c:pt>
                <c:pt idx="4">
                  <c:v>9</c:v>
                </c:pt>
                <c:pt idx="5">
                  <c:v>6</c:v>
                </c:pt>
              </c:numCache>
            </c:numRef>
          </c:val>
          <c:extLst>
            <c:ext xmlns:c16="http://schemas.microsoft.com/office/drawing/2014/chart" uri="{C3380CC4-5D6E-409C-BE32-E72D297353CC}">
              <c16:uniqueId val="{00000011-7B67-4753-8FD6-5F41AFD078CF}"/>
            </c:ext>
          </c:extLst>
        </c:ser>
        <c:dLbls>
          <c:showLegendKey val="0"/>
          <c:showVal val="0"/>
          <c:showCatName val="0"/>
          <c:showSerName val="0"/>
          <c:showPercent val="0"/>
          <c:showBubbleSize val="0"/>
          <c:showLeaderLines val="0"/>
        </c:dLbls>
        <c:firstSliceAng val="0"/>
        <c:holeSize val="60"/>
      </c:doughnutChart>
      <c:spPr>
        <a:noFill/>
        <a:ln w="25385">
          <a:noFill/>
        </a:ln>
      </c:spPr>
    </c:plotArea>
    <c:plotVisOnly val="1"/>
    <c:dispBlanksAs val="zero"/>
    <c:showDLblsOverMax val="0"/>
  </c:chart>
  <c:txPr>
    <a:bodyPr/>
    <a:lstStyle/>
    <a:p>
      <a:pPr>
        <a:defRPr sz="1799"/>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Can make progress</c:v>
                </c:pt>
                <c:pt idx="1">
                  <c:v>Stuck where they are</c:v>
                </c:pt>
                <c:pt idx="2">
                  <c:v>No strong opinion</c:v>
                </c:pt>
              </c:strCache>
            </c:strRef>
          </c:cat>
          <c:val>
            <c:numRef>
              <c:f>Sheet1!$B$2:$B$4</c:f>
              <c:numCache>
                <c:formatCode>General</c:formatCode>
                <c:ptCount val="3"/>
                <c:pt idx="0">
                  <c:v>-56</c:v>
                </c:pt>
                <c:pt idx="1">
                  <c:v>-34</c:v>
                </c:pt>
                <c:pt idx="2">
                  <c:v>-9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27908F">
                <a:lumMod val="60000"/>
                <a:lumOff val="40000"/>
              </a:srgbClr>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make progress</c:v>
                </c:pt>
                <c:pt idx="1">
                  <c:v>Stuck where they are</c:v>
                </c:pt>
                <c:pt idx="2">
                  <c:v>No strong opinion</c:v>
                </c:pt>
              </c:strCache>
            </c:strRef>
          </c:cat>
          <c:val>
            <c:numRef>
              <c:f>Sheet1!$C$2:$C$4</c:f>
              <c:numCache>
                <c:formatCode>0</c:formatCode>
                <c:ptCount val="3"/>
                <c:pt idx="0">
                  <c:v>59</c:v>
                </c:pt>
                <c:pt idx="1">
                  <c:v>35</c:v>
                </c:pt>
                <c:pt idx="2">
                  <c:v>6</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2167121018479"/>
          <c:y val="4.4797009887041814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0"/>
              <c:tx>
                <c:rich>
                  <a:bodyPr/>
                  <a:lstStyle/>
                  <a:p>
                    <a:r>
                      <a:rPr lang="en-US"/>
                      <a:t>6.90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1B-4190-A938-7DE87373E26A}"/>
                </c:ext>
              </c:extLst>
            </c:dLbl>
            <c:dLbl>
              <c:idx val="1"/>
              <c:tx>
                <c:rich>
                  <a:bodyPr/>
                  <a:lstStyle/>
                  <a:p>
                    <a:r>
                      <a:rPr lang="en-US"/>
                      <a:t>5.70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31B-4190-A938-7DE87373E26A}"/>
                </c:ext>
              </c:extLst>
            </c:dLbl>
            <c:dLbl>
              <c:idx val="2"/>
              <c:tx>
                <c:rich>
                  <a:bodyPr/>
                  <a:lstStyle/>
                  <a:p>
                    <a:r>
                      <a:rPr lang="en-US"/>
                      <a:t>5.10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1B-4190-A938-7DE87373E26A}"/>
                </c:ext>
              </c:extLst>
            </c:dLbl>
            <c:dLbl>
              <c:idx val="3"/>
              <c:tx>
                <c:rich>
                  <a:bodyPr/>
                  <a:lstStyle/>
                  <a:p>
                    <a:r>
                      <a:rPr lang="en-US"/>
                      <a:t>4.80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1B-4190-A938-7DE87373E26A}"/>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People in general</c:v>
                </c:pt>
                <c:pt idx="1">
                  <c:v>Multilateral (EU &amp; UN)</c:v>
                </c:pt>
                <c:pt idx="2">
                  <c:v>Irish Government</c:v>
                </c:pt>
                <c:pt idx="3">
                  <c:v>Overseas aid organisations</c:v>
                </c:pt>
              </c:strCache>
            </c:strRef>
          </c:cat>
          <c:val>
            <c:numRef>
              <c:f>Sheet1!$B$2:$B$5</c:f>
              <c:numCache>
                <c:formatCode>General</c:formatCode>
                <c:ptCount val="4"/>
                <c:pt idx="0">
                  <c:v>-6.9</c:v>
                </c:pt>
                <c:pt idx="1">
                  <c:v>-5.7</c:v>
                </c:pt>
                <c:pt idx="2">
                  <c:v>-5.0999999999999996</c:v>
                </c:pt>
                <c:pt idx="3">
                  <c:v>-4.8</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chemeClr val="accent6">
                <a:lumMod val="60000"/>
                <a:lumOff val="40000"/>
              </a:schemeClr>
            </a:solidFill>
            <a:ln w="12700">
              <a:solidFill>
                <a:srgbClr val="FFFFFF"/>
              </a:solidFill>
              <a:prstDash val="solid"/>
            </a:ln>
          </c:spPr>
          <c:invertIfNegative val="0"/>
          <c:dLbls>
            <c:numFmt formatCode="#,##0.0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People in general</c:v>
                </c:pt>
                <c:pt idx="1">
                  <c:v>Multilateral (EU &amp; UN)</c:v>
                </c:pt>
                <c:pt idx="2">
                  <c:v>Irish Government</c:v>
                </c:pt>
                <c:pt idx="3">
                  <c:v>Overseas aid organisations</c:v>
                </c:pt>
              </c:strCache>
            </c:strRef>
          </c:cat>
          <c:val>
            <c:numRef>
              <c:f>Sheet1!$C$2:$C$5</c:f>
              <c:numCache>
                <c:formatCode>General</c:formatCode>
                <c:ptCount val="4"/>
                <c:pt idx="0">
                  <c:v>6.9</c:v>
                </c:pt>
                <c:pt idx="1">
                  <c:v>6.2</c:v>
                </c:pt>
                <c:pt idx="2">
                  <c:v>5.8</c:v>
                </c:pt>
                <c:pt idx="3">
                  <c:v>5.2</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2167121018479"/>
          <c:y val="4.4797009887041814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Human rights</c:v>
                </c:pt>
                <c:pt idx="1">
                  <c:v>Shared humanity</c:v>
                </c:pt>
                <c:pt idx="2">
                  <c:v>Humanitarianism</c:v>
                </c:pt>
                <c:pt idx="3">
                  <c:v>Justice</c:v>
                </c:pt>
                <c:pt idx="4">
                  <c:v>Empathy</c:v>
                </c:pt>
                <c:pt idx="5">
                  <c:v>Morality</c:v>
                </c:pt>
              </c:strCache>
            </c:strRef>
          </c:cat>
          <c:val>
            <c:numRef>
              <c:f>Sheet1!$B$2:$B$7</c:f>
              <c:numCache>
                <c:formatCode>0</c:formatCode>
                <c:ptCount val="6"/>
                <c:pt idx="0">
                  <c:v>-53</c:v>
                </c:pt>
                <c:pt idx="1">
                  <c:v>-42</c:v>
                </c:pt>
                <c:pt idx="2">
                  <c:v>-40</c:v>
                </c:pt>
                <c:pt idx="3">
                  <c:v>-27</c:v>
                </c:pt>
                <c:pt idx="4">
                  <c:v>-27</c:v>
                </c:pt>
                <c:pt idx="5">
                  <c:v>-23</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chemeClr val="accent6">
                <a:lumMod val="60000"/>
                <a:lumOff val="40000"/>
              </a:schemeClr>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Human rights</c:v>
                </c:pt>
                <c:pt idx="1">
                  <c:v>Shared humanity</c:v>
                </c:pt>
                <c:pt idx="2">
                  <c:v>Humanitarianism</c:v>
                </c:pt>
                <c:pt idx="3">
                  <c:v>Justice</c:v>
                </c:pt>
                <c:pt idx="4">
                  <c:v>Empathy</c:v>
                </c:pt>
                <c:pt idx="5">
                  <c:v>Morality</c:v>
                </c:pt>
              </c:strCache>
            </c:strRef>
          </c:cat>
          <c:val>
            <c:numRef>
              <c:f>Sheet1!$C$2:$C$7</c:f>
              <c:numCache>
                <c:formatCode>0</c:formatCode>
                <c:ptCount val="6"/>
                <c:pt idx="0">
                  <c:v>57</c:v>
                </c:pt>
                <c:pt idx="1">
                  <c:v>43</c:v>
                </c:pt>
                <c:pt idx="2">
                  <c:v>43</c:v>
                </c:pt>
                <c:pt idx="3">
                  <c:v>32</c:v>
                </c:pt>
                <c:pt idx="4">
                  <c:v>26</c:v>
                </c:pt>
                <c:pt idx="5">
                  <c:v>27</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High debt burden for developing countries</c:v>
                </c:pt>
              </c:strCache>
            </c:strRef>
          </c:cat>
          <c:val>
            <c:numRef>
              <c:f>Sheet1!$B$2:$B$7</c:f>
              <c:numCache>
                <c:formatCode>0</c:formatCode>
                <c:ptCount val="6"/>
                <c:pt idx="0">
                  <c:v>-45</c:v>
                </c:pt>
                <c:pt idx="1">
                  <c:v>-39</c:v>
                </c:pt>
                <c:pt idx="2">
                  <c:v>-31</c:v>
                </c:pt>
                <c:pt idx="3">
                  <c:v>-24</c:v>
                </c:pt>
                <c:pt idx="4">
                  <c:v>-20</c:v>
                </c:pt>
                <c:pt idx="5">
                  <c:v>-14</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27908F">
                <a:lumMod val="60000"/>
                <a:lumOff val="40000"/>
              </a:srgbClr>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High debt burden for developing countries</c:v>
                </c:pt>
              </c:strCache>
            </c:strRef>
          </c:cat>
          <c:val>
            <c:numRef>
              <c:f>Sheet1!$C$2:$C$7</c:f>
              <c:numCache>
                <c:formatCode>0</c:formatCode>
                <c:ptCount val="6"/>
                <c:pt idx="0">
                  <c:v>44</c:v>
                </c:pt>
                <c:pt idx="1">
                  <c:v>38</c:v>
                </c:pt>
                <c:pt idx="2">
                  <c:v>29</c:v>
                </c:pt>
                <c:pt idx="3">
                  <c:v>26</c:v>
                </c:pt>
                <c:pt idx="4">
                  <c:v>22</c:v>
                </c:pt>
                <c:pt idx="5">
                  <c:v>19</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sz="900">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17414804721432E-2"/>
          <c:y val="3.377309000583912E-2"/>
          <c:w val="0.5844473445373683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Health</c:v>
                </c:pt>
                <c:pt idx="1">
                  <c:v>Education</c:v>
                </c:pt>
                <c:pt idx="2">
                  <c:v>Water</c:v>
                </c:pt>
                <c:pt idx="3">
                  <c:v>Governance </c:v>
                </c:pt>
                <c:pt idx="4">
                  <c:v>Economic Growth</c:v>
                </c:pt>
                <c:pt idx="5">
                  <c:v>Women's Equality</c:v>
                </c:pt>
              </c:strCache>
            </c:strRef>
          </c:cat>
          <c:val>
            <c:numRef>
              <c:f>Sheet1!$B$2:$B$7</c:f>
              <c:numCache>
                <c:formatCode>General</c:formatCode>
                <c:ptCount val="6"/>
                <c:pt idx="0">
                  <c:v>-47</c:v>
                </c:pt>
                <c:pt idx="1">
                  <c:v>-39</c:v>
                </c:pt>
                <c:pt idx="2">
                  <c:v>-31</c:v>
                </c:pt>
                <c:pt idx="3">
                  <c:v>-26</c:v>
                </c:pt>
                <c:pt idx="4" formatCode="0">
                  <c:v>-24</c:v>
                </c:pt>
                <c:pt idx="5">
                  <c:v>-15</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27908F">
                <a:lumMod val="60000"/>
                <a:lumOff val="40000"/>
              </a:srgbClr>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Health</c:v>
                </c:pt>
                <c:pt idx="1">
                  <c:v>Education</c:v>
                </c:pt>
                <c:pt idx="2">
                  <c:v>Water</c:v>
                </c:pt>
                <c:pt idx="3">
                  <c:v>Governance </c:v>
                </c:pt>
                <c:pt idx="4">
                  <c:v>Economic Growth</c:v>
                </c:pt>
                <c:pt idx="5">
                  <c:v>Women's Equality</c:v>
                </c:pt>
              </c:strCache>
            </c:strRef>
          </c:cat>
          <c:val>
            <c:numRef>
              <c:f>Sheet1!$C$2:$C$7</c:f>
              <c:numCache>
                <c:formatCode>General</c:formatCode>
                <c:ptCount val="6"/>
                <c:pt idx="0">
                  <c:v>46</c:v>
                </c:pt>
                <c:pt idx="1">
                  <c:v>39</c:v>
                </c:pt>
                <c:pt idx="2">
                  <c:v>30</c:v>
                </c:pt>
                <c:pt idx="3">
                  <c:v>27</c:v>
                </c:pt>
                <c:pt idx="4">
                  <c:v>23</c:v>
                </c:pt>
                <c:pt idx="5">
                  <c:v>18</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1"/>
        <c:axPos val="l"/>
        <c:numFmt formatCode="General" sourceLinked="1"/>
        <c:majorTickMark val="out"/>
        <c:minorTickMark val="none"/>
        <c:tickLblPos val="low"/>
        <c:crossAx val="814454816"/>
        <c:crosses val="autoZero"/>
        <c:auto val="1"/>
        <c:lblAlgn val="ctr"/>
        <c:lblOffset val="2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066808397737489"/>
          <c:y val="3.377320966951005E-2"/>
          <c:w val="0.68933191602262511"/>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 </c:v>
                </c:pt>
              </c:strCache>
            </c:strRef>
          </c:cat>
          <c:val>
            <c:numRef>
              <c:f>Sheet1!$B$2:$B$4</c:f>
              <c:numCache>
                <c:formatCode>0</c:formatCode>
                <c:ptCount val="3"/>
                <c:pt idx="0">
                  <c:v>-57</c:v>
                </c:pt>
                <c:pt idx="1">
                  <c:v>-14</c:v>
                </c:pt>
                <c:pt idx="2">
                  <c:v>-29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w="12700">
              <a:solidFill>
                <a:srgbClr val="FFFFFF"/>
              </a:solidFill>
              <a:prstDash val="solid"/>
            </a:ln>
          </c:spPr>
          <c:invertIfNegative val="0"/>
          <c:dLbls>
            <c:dLbl>
              <c:idx val="0"/>
              <c:layout>
                <c:manualLayout>
                  <c:x val="4.357144000750206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233-4732-8534-09E94729352A}"/>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 </c:v>
                </c:pt>
              </c:strCache>
            </c:strRef>
          </c:cat>
          <c:val>
            <c:numRef>
              <c:f>Sheet1!$C$2:$C$4</c:f>
              <c:numCache>
                <c:formatCode>0</c:formatCode>
                <c:ptCount val="3"/>
                <c:pt idx="0">
                  <c:v>4</c:v>
                </c:pt>
                <c:pt idx="1">
                  <c:v>68</c:v>
                </c:pt>
                <c:pt idx="2">
                  <c:v>28</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
              <c:layout>
                <c:manualLayout>
                  <c:x val="-2.6936553357403522E-2"/>
                  <c:y val="0"/>
                </c:manualLayout>
              </c:layout>
              <c:numFmt formatCode="0;0" sourceLinked="0"/>
              <c:spPr>
                <a:noFill/>
                <a:ln w="25400">
                  <a:noFill/>
                </a:ln>
              </c:spPr>
              <c:txPr>
                <a:bodyPr/>
                <a:lstStyle/>
                <a:p>
                  <a:pPr>
                    <a:defRPr>
                      <a:solidFill>
                        <a:schemeClr val="tx1">
                          <a:lumMod val="65000"/>
                          <a:lumOff val="35000"/>
                        </a:schemeClr>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7FB-4042-BD30-BE012A46594D}"/>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NET (Concerned)</c:v>
                </c:pt>
                <c:pt idx="1">
                  <c:v>NET (Not Concerned)</c:v>
                </c:pt>
                <c:pt idx="2">
                  <c:v>No strong feelings</c:v>
                </c:pt>
              </c:strCache>
            </c:strRef>
          </c:cat>
          <c:val>
            <c:numRef>
              <c:f>Sheet1!$B$2:$B$4</c:f>
              <c:numCache>
                <c:formatCode>0</c:formatCode>
                <c:ptCount val="3"/>
                <c:pt idx="0">
                  <c:v>-75</c:v>
                </c:pt>
                <c:pt idx="1">
                  <c:v>-5</c:v>
                </c:pt>
                <c:pt idx="2">
                  <c:v>-20</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w="12700">
              <a:solidFill>
                <a:srgbClr val="FFFFFF"/>
              </a:solidFill>
              <a:prstDash val="solid"/>
            </a:ln>
          </c:spPr>
          <c:invertIfNegative val="0"/>
          <c:dLbls>
            <c:dLbl>
              <c:idx val="1"/>
              <c:layout>
                <c:manualLayout>
                  <c:x val="3.4632711459518815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FB-4042-BD30-BE012A46594D}"/>
                </c:ext>
              </c:extLst>
            </c:dLbl>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NET (Concerned)</c:v>
                </c:pt>
                <c:pt idx="1">
                  <c:v>NET (Not Concerned)</c:v>
                </c:pt>
                <c:pt idx="2">
                  <c:v>No strong feelings</c:v>
                </c:pt>
              </c:strCache>
            </c:strRef>
          </c:cat>
          <c:val>
            <c:numRef>
              <c:f>Sheet1!$C$2:$C$4</c:f>
              <c:numCache>
                <c:formatCode>0</c:formatCode>
                <c:ptCount val="3"/>
                <c:pt idx="0">
                  <c:v>16</c:v>
                </c:pt>
                <c:pt idx="1">
                  <c:v>38</c:v>
                </c:pt>
                <c:pt idx="2">
                  <c:v>46</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Can make progress</c:v>
                </c:pt>
                <c:pt idx="1">
                  <c:v>Stuck where they are</c:v>
                </c:pt>
                <c:pt idx="2">
                  <c:v>No strong opinion</c:v>
                </c:pt>
              </c:strCache>
            </c:strRef>
          </c:cat>
          <c:val>
            <c:numRef>
              <c:f>Sheet1!$B$2:$B$4</c:f>
              <c:numCache>
                <c:formatCode>General</c:formatCode>
                <c:ptCount val="3"/>
                <c:pt idx="0">
                  <c:v>-56</c:v>
                </c:pt>
                <c:pt idx="1">
                  <c:v>-34</c:v>
                </c:pt>
                <c:pt idx="2">
                  <c:v>-9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Can make progress</c:v>
                </c:pt>
                <c:pt idx="1">
                  <c:v>Stuck where they are</c:v>
                </c:pt>
                <c:pt idx="2">
                  <c:v>No strong opinion</c:v>
                </c:pt>
              </c:strCache>
            </c:strRef>
          </c:cat>
          <c:val>
            <c:numRef>
              <c:f>Sheet1!$C$2:$C$4</c:f>
              <c:numCache>
                <c:formatCode>0</c:formatCode>
                <c:ptCount val="3"/>
                <c:pt idx="0">
                  <c:v>38</c:v>
                </c:pt>
                <c:pt idx="1">
                  <c:v>35</c:v>
                </c:pt>
                <c:pt idx="2">
                  <c:v>27</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200136319846471"/>
          <c:y val="5.5820707799526678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0"/>
              <c:tx>
                <c:rich>
                  <a:bodyPr/>
                  <a:lstStyle/>
                  <a:p>
                    <a:pPr>
                      <a:defRPr>
                        <a:solidFill>
                          <a:schemeClr val="bg1"/>
                        </a:solidFill>
                      </a:defRPr>
                    </a:pPr>
                    <a:r>
                      <a:rPr lang="en-US"/>
                      <a:t>6.90</a:t>
                    </a:r>
                  </a:p>
                </c:rich>
              </c:tx>
              <c:numFmt formatCode="#,##0.00_ ;\-#,##0.00\ " sourceLinked="0"/>
              <c:spPr>
                <a:noFill/>
                <a:ln w="25400">
                  <a:noFill/>
                </a:ln>
              </c:sp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A2-4BAB-A55C-0C9DC0D5B888}"/>
                </c:ext>
              </c:extLst>
            </c:dLbl>
            <c:dLbl>
              <c:idx val="1"/>
              <c:tx>
                <c:rich>
                  <a:bodyPr/>
                  <a:lstStyle/>
                  <a:p>
                    <a:r>
                      <a:rPr lang="en-US"/>
                      <a:t>5.70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A2-4BAB-A55C-0C9DC0D5B888}"/>
                </c:ext>
              </c:extLst>
            </c:dLbl>
            <c:dLbl>
              <c:idx val="2"/>
              <c:tx>
                <c:rich>
                  <a:bodyPr/>
                  <a:lstStyle/>
                  <a:p>
                    <a:r>
                      <a:rPr lang="en-US"/>
                      <a:t>5.10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A2-4BAB-A55C-0C9DC0D5B888}"/>
                </c:ext>
              </c:extLst>
            </c:dLbl>
            <c:dLbl>
              <c:idx val="3"/>
              <c:tx>
                <c:rich>
                  <a:bodyPr/>
                  <a:lstStyle/>
                  <a:p>
                    <a:r>
                      <a:rPr lang="en-US"/>
                      <a:t>4.80</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A2-4BAB-A55C-0C9DC0D5B888}"/>
                </c:ext>
              </c:extLst>
            </c:dLbl>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People in general</c:v>
                </c:pt>
                <c:pt idx="1">
                  <c:v>Multilateral (EU &amp; UN)</c:v>
                </c:pt>
                <c:pt idx="2">
                  <c:v>Irish Government</c:v>
                </c:pt>
                <c:pt idx="3">
                  <c:v>Overseas aid organisations</c:v>
                </c:pt>
              </c:strCache>
            </c:strRef>
          </c:cat>
          <c:val>
            <c:numRef>
              <c:f>Sheet1!$B$2:$B$5</c:f>
              <c:numCache>
                <c:formatCode>General</c:formatCode>
                <c:ptCount val="4"/>
                <c:pt idx="0">
                  <c:v>-6.9</c:v>
                </c:pt>
                <c:pt idx="1">
                  <c:v>-5.7</c:v>
                </c:pt>
                <c:pt idx="2">
                  <c:v>-5.0999999999999996</c:v>
                </c:pt>
                <c:pt idx="3">
                  <c:v>-4.8</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w="12700">
              <a:solidFill>
                <a:srgbClr val="FFFFFF"/>
              </a:solidFill>
              <a:prstDash val="solid"/>
            </a:ln>
          </c:spPr>
          <c:invertIfNegative val="0"/>
          <c:dLbls>
            <c:numFmt formatCode="#,##0.0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People in general</c:v>
                </c:pt>
                <c:pt idx="1">
                  <c:v>Multilateral (EU &amp; UN)</c:v>
                </c:pt>
                <c:pt idx="2">
                  <c:v>Irish Government</c:v>
                </c:pt>
                <c:pt idx="3">
                  <c:v>Overseas aid organisations</c:v>
                </c:pt>
              </c:strCache>
            </c:strRef>
          </c:cat>
          <c:val>
            <c:numRef>
              <c:f>Sheet1!$C$2:$C$5</c:f>
              <c:numCache>
                <c:formatCode>General</c:formatCode>
                <c:ptCount val="4"/>
                <c:pt idx="0">
                  <c:v>6</c:v>
                </c:pt>
                <c:pt idx="1">
                  <c:v>3.7</c:v>
                </c:pt>
                <c:pt idx="2">
                  <c:v>3.5</c:v>
                </c:pt>
                <c:pt idx="3">
                  <c:v>2.2999999999999998</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12167121018479"/>
          <c:y val="4.4797009887041814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Human rights</c:v>
                </c:pt>
                <c:pt idx="1">
                  <c:v>Shared humanity</c:v>
                </c:pt>
                <c:pt idx="2">
                  <c:v>Humanitarianism</c:v>
                </c:pt>
                <c:pt idx="3">
                  <c:v>Justice</c:v>
                </c:pt>
                <c:pt idx="4">
                  <c:v>Empathy</c:v>
                </c:pt>
                <c:pt idx="5">
                  <c:v>Morality</c:v>
                </c:pt>
                <c:pt idx="6">
                  <c:v>Solidarity</c:v>
                </c:pt>
                <c:pt idx="7">
                  <c:v>Charity</c:v>
                </c:pt>
                <c:pt idx="8">
                  <c:v>Sympathy</c:v>
                </c:pt>
                <c:pt idx="9">
                  <c:v>Pity</c:v>
                </c:pt>
              </c:strCache>
            </c:strRef>
          </c:cat>
          <c:val>
            <c:numRef>
              <c:f>Sheet1!$B$2:$B$11</c:f>
              <c:numCache>
                <c:formatCode>0</c:formatCode>
                <c:ptCount val="10"/>
                <c:pt idx="0">
                  <c:v>-53</c:v>
                </c:pt>
                <c:pt idx="1">
                  <c:v>-42</c:v>
                </c:pt>
                <c:pt idx="2">
                  <c:v>-40</c:v>
                </c:pt>
                <c:pt idx="3">
                  <c:v>-27</c:v>
                </c:pt>
                <c:pt idx="4">
                  <c:v>-27</c:v>
                </c:pt>
                <c:pt idx="5">
                  <c:v>-23</c:v>
                </c:pt>
                <c:pt idx="6">
                  <c:v>-17</c:v>
                </c:pt>
                <c:pt idx="7">
                  <c:v>-12</c:v>
                </c:pt>
                <c:pt idx="8">
                  <c:v>-11</c:v>
                </c:pt>
                <c:pt idx="9">
                  <c:v>-3</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w="12700">
              <a:solidFill>
                <a:srgbClr val="FFFFFF"/>
              </a:solidFill>
              <a:prstDash val="solid"/>
            </a:ln>
          </c:spPr>
          <c:invertIfNegative val="0"/>
          <c:dLbls>
            <c:numFmt formatCode="#,##0" sourceLinked="0"/>
            <c:spPr>
              <a:noFill/>
              <a:ln w="25400">
                <a:noFill/>
              </a:ln>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Human rights</c:v>
                </c:pt>
                <c:pt idx="1">
                  <c:v>Shared humanity</c:v>
                </c:pt>
                <c:pt idx="2">
                  <c:v>Humanitarianism</c:v>
                </c:pt>
                <c:pt idx="3">
                  <c:v>Justice</c:v>
                </c:pt>
                <c:pt idx="4">
                  <c:v>Empathy</c:v>
                </c:pt>
                <c:pt idx="5">
                  <c:v>Morality</c:v>
                </c:pt>
                <c:pt idx="6">
                  <c:v>Solidarity</c:v>
                </c:pt>
                <c:pt idx="7">
                  <c:v>Charity</c:v>
                </c:pt>
                <c:pt idx="8">
                  <c:v>Sympathy</c:v>
                </c:pt>
                <c:pt idx="9">
                  <c:v>Pity</c:v>
                </c:pt>
              </c:strCache>
            </c:strRef>
          </c:cat>
          <c:val>
            <c:numRef>
              <c:f>Sheet1!$C$2:$C$11</c:f>
              <c:numCache>
                <c:formatCode>0</c:formatCode>
                <c:ptCount val="10"/>
                <c:pt idx="0">
                  <c:v>17</c:v>
                </c:pt>
                <c:pt idx="1">
                  <c:v>19</c:v>
                </c:pt>
                <c:pt idx="2">
                  <c:v>20</c:v>
                </c:pt>
                <c:pt idx="3">
                  <c:v>12</c:v>
                </c:pt>
                <c:pt idx="4">
                  <c:v>18</c:v>
                </c:pt>
                <c:pt idx="5">
                  <c:v>16</c:v>
                </c:pt>
                <c:pt idx="6">
                  <c:v>5</c:v>
                </c:pt>
                <c:pt idx="7">
                  <c:v>19</c:v>
                </c:pt>
                <c:pt idx="8">
                  <c:v>19</c:v>
                </c:pt>
                <c:pt idx="9">
                  <c:v>14</c:v>
                </c:pt>
              </c:numCache>
            </c:numRef>
          </c:val>
          <c:extLst>
            <c:ext xmlns:c16="http://schemas.microsoft.com/office/drawing/2014/chart" uri="{C3380CC4-5D6E-409C-BE32-E72D297353CC}">
              <c16:uniqueId val="{00000002-9417-4539-A949-1EC00804C4CB}"/>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21</c:v>
                </c:pt>
              </c:numCache>
            </c:numRef>
          </c:val>
          <c:extLst>
            <c:ext xmlns:c16="http://schemas.microsoft.com/office/drawing/2014/chart" uri="{C3380CC4-5D6E-409C-BE32-E72D297353CC}">
              <c16:uniqueId val="{00000000-6490-4199-8D13-642B9702F1C7}"/>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39</c:v>
                </c:pt>
              </c:numCache>
            </c:numRef>
          </c:val>
          <c:extLst>
            <c:ext xmlns:c16="http://schemas.microsoft.com/office/drawing/2014/chart" uri="{C3380CC4-5D6E-409C-BE32-E72D297353CC}">
              <c16:uniqueId val="{00000001-6490-4199-8D13-642B9702F1C7}"/>
            </c:ext>
          </c:extLst>
        </c:ser>
        <c:ser>
          <c:idx val="2"/>
          <c:order val="2"/>
          <c:spPr>
            <a:solidFill>
              <a:schemeClr val="bg2">
                <a:lumMod val="75000"/>
              </a:schemeClr>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27</c:v>
                </c:pt>
              </c:numCache>
            </c:numRef>
          </c:val>
          <c:extLst>
            <c:ext xmlns:c16="http://schemas.microsoft.com/office/drawing/2014/chart" uri="{C3380CC4-5D6E-409C-BE32-E72D297353CC}">
              <c16:uniqueId val="{00000002-6490-4199-8D13-642B9702F1C7}"/>
            </c:ext>
          </c:extLst>
        </c:ser>
        <c:ser>
          <c:idx val="3"/>
          <c:order val="3"/>
          <c:spPr>
            <a:solidFill>
              <a:schemeClr val="accent5"/>
            </a:solidFill>
            <a:ln>
              <a:solidFill>
                <a:schemeClr val="bg1"/>
              </a:solidFill>
            </a:ln>
          </c:spPr>
          <c:invertIfNegative val="0"/>
          <c:dLbls>
            <c:dLbl>
              <c:idx val="0"/>
              <c:layout>
                <c:manualLayout>
                  <c:x val="1.9068854329718509E-2"/>
                  <c:y val="2.672082086361693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490-4199-8D13-642B9702F1C7}"/>
                </c:ext>
              </c:extLst>
            </c:dLbl>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9</c:v>
                </c:pt>
              </c:numCache>
            </c:numRef>
          </c:val>
          <c:extLst>
            <c:ext xmlns:c16="http://schemas.microsoft.com/office/drawing/2014/chart" uri="{C3380CC4-5D6E-409C-BE32-E72D297353CC}">
              <c16:uniqueId val="{00000004-6490-4199-8D13-642B9702F1C7}"/>
            </c:ext>
          </c:extLst>
        </c:ser>
        <c:ser>
          <c:idx val="4"/>
          <c:order val="4"/>
          <c:spPr>
            <a:solidFill>
              <a:schemeClr val="accent5">
                <a:lumMod val="50000"/>
              </a:schemeClr>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4</c:v>
                </c:pt>
              </c:numCache>
            </c:numRef>
          </c:val>
          <c:extLst>
            <c:ext xmlns:c16="http://schemas.microsoft.com/office/drawing/2014/chart" uri="{C3380CC4-5D6E-409C-BE32-E72D297353CC}">
              <c16:uniqueId val="{00000005-6490-4199-8D13-642B9702F1C7}"/>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0748072403666025"/>
          <c:y val="3.377320966951005E-2"/>
          <c:w val="0.8527249405581287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People in these countries keep having too many children</c:v>
                </c:pt>
                <c:pt idx="6">
                  <c:v>Laziness and the lack of a work ethic</c:v>
                </c:pt>
              </c:strCache>
            </c:strRef>
          </c:cat>
          <c:val>
            <c:numRef>
              <c:f>Sheet1!$B$2:$B$8</c:f>
              <c:numCache>
                <c:formatCode>0</c:formatCode>
                <c:ptCount val="7"/>
                <c:pt idx="0">
                  <c:v>-45</c:v>
                </c:pt>
                <c:pt idx="1">
                  <c:v>-39</c:v>
                </c:pt>
                <c:pt idx="2">
                  <c:v>-31</c:v>
                </c:pt>
                <c:pt idx="3">
                  <c:v>-24</c:v>
                </c:pt>
                <c:pt idx="4">
                  <c:v>-20</c:v>
                </c:pt>
                <c:pt idx="5">
                  <c:v>-6</c:v>
                </c:pt>
                <c:pt idx="6">
                  <c:v>-4</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Government and private sector corruption in those countries</c:v>
                </c:pt>
                <c:pt idx="1">
                  <c:v>War and conflict</c:v>
                </c:pt>
                <c:pt idx="2">
                  <c:v>Government inefficiency or incompetence</c:v>
                </c:pt>
                <c:pt idx="3">
                  <c:v>Rich countries tend to exploit developing countries</c:v>
                </c:pt>
                <c:pt idx="4">
                  <c:v>Weak institutions in those countries </c:v>
                </c:pt>
                <c:pt idx="5">
                  <c:v>People in these countries keep having too many children</c:v>
                </c:pt>
                <c:pt idx="6">
                  <c:v>Laziness and the lack of a work ethic</c:v>
                </c:pt>
              </c:strCache>
            </c:strRef>
          </c:cat>
          <c:val>
            <c:numRef>
              <c:f>Sheet1!$C$2:$C$8</c:f>
              <c:numCache>
                <c:formatCode>0</c:formatCode>
                <c:ptCount val="7"/>
                <c:pt idx="0">
                  <c:v>44</c:v>
                </c:pt>
                <c:pt idx="1">
                  <c:v>37</c:v>
                </c:pt>
                <c:pt idx="2">
                  <c:v>36</c:v>
                </c:pt>
                <c:pt idx="3">
                  <c:v>15</c:v>
                </c:pt>
                <c:pt idx="4">
                  <c:v>19</c:v>
                </c:pt>
                <c:pt idx="5">
                  <c:v>19</c:v>
                </c:pt>
                <c:pt idx="6">
                  <c:v>18</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0"/>
        <c:axPos val="l"/>
        <c:numFmt formatCode="General" sourceLinked="1"/>
        <c:majorTickMark val="out"/>
        <c:minorTickMark val="none"/>
        <c:tickLblPos val="low"/>
        <c:spPr>
          <a:ln>
            <a:noFill/>
          </a:ln>
        </c:spPr>
        <c:txPr>
          <a:bodyPr/>
          <a:lstStyle/>
          <a:p>
            <a:pPr>
              <a:defRPr sz="900">
                <a:solidFill>
                  <a:schemeClr val="tx1">
                    <a:lumMod val="75000"/>
                    <a:lumOff val="25000"/>
                  </a:schemeClr>
                </a:solidFill>
              </a:defRPr>
            </a:pPr>
            <a:endParaRPr lang="en-US"/>
          </a:p>
        </c:txPr>
        <c:crossAx val="814454816"/>
        <c:crosses val="autoZero"/>
        <c:auto val="1"/>
        <c:lblAlgn val="ctr"/>
        <c:lblOffset val="100"/>
        <c:noMultiLvlLbl val="0"/>
      </c:catAx>
      <c:valAx>
        <c:axId val="814454816"/>
        <c:scaling>
          <c:orientation val="minMax"/>
        </c:scaling>
        <c:delete val="1"/>
        <c:axPos val="t"/>
        <c:numFmt formatCode="0"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817414804721432E-2"/>
          <c:y val="3.377309000583912E-2"/>
          <c:w val="0.58444734453736835"/>
          <c:h val="0.83817858202313833"/>
        </c:manualLayout>
      </c:layout>
      <c:barChart>
        <c:barDir val="bar"/>
        <c:grouping val="stacked"/>
        <c:varyColors val="0"/>
        <c:ser>
          <c:idx val="0"/>
          <c:order val="0"/>
          <c:tx>
            <c:strRef>
              <c:f>Sheet1!$B$1</c:f>
              <c:strCache>
                <c:ptCount val="1"/>
                <c:pt idx="0">
                  <c:v>Total</c:v>
                </c:pt>
              </c:strCache>
            </c:strRef>
          </c:tx>
          <c:spPr>
            <a:solidFill>
              <a:schemeClr val="bg1">
                <a:lumMod val="65000"/>
              </a:schemeClr>
            </a:solidFill>
            <a:ln w="12700">
              <a:solidFill>
                <a:srgbClr val="FFFFFF"/>
              </a:solidFill>
              <a:prstDash val="solid"/>
            </a:ln>
          </c:spPr>
          <c:invertIfNegative val="0"/>
          <c:dLbls>
            <c:dLbl>
              <c:idx val="1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417-4539-A949-1EC00804C4CB}"/>
                </c:ext>
              </c:extLst>
            </c:dLbl>
            <c:numFmt formatCode="0;0" sourceLinked="0"/>
            <c:spPr>
              <a:noFill/>
              <a:ln w="25400">
                <a:noFill/>
              </a:ln>
            </c:spPr>
            <c:txPr>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Health</c:v>
                </c:pt>
                <c:pt idx="1">
                  <c:v>Education</c:v>
                </c:pt>
                <c:pt idx="2">
                  <c:v>Water</c:v>
                </c:pt>
                <c:pt idx="3">
                  <c:v>Governance </c:v>
                </c:pt>
                <c:pt idx="4">
                  <c:v>Economic Growth</c:v>
                </c:pt>
                <c:pt idx="5">
                  <c:v>Infrastructure</c:v>
                </c:pt>
                <c:pt idx="6">
                  <c:v>Family planning</c:v>
                </c:pt>
              </c:strCache>
            </c:strRef>
          </c:cat>
          <c:val>
            <c:numRef>
              <c:f>Sheet1!$B$2:$B$8</c:f>
              <c:numCache>
                <c:formatCode>General</c:formatCode>
                <c:ptCount val="7"/>
                <c:pt idx="0">
                  <c:v>-47</c:v>
                </c:pt>
                <c:pt idx="1">
                  <c:v>-39</c:v>
                </c:pt>
                <c:pt idx="2">
                  <c:v>-31</c:v>
                </c:pt>
                <c:pt idx="3">
                  <c:v>-26</c:v>
                </c:pt>
                <c:pt idx="4" formatCode="0">
                  <c:v>-24</c:v>
                </c:pt>
                <c:pt idx="5">
                  <c:v>-13</c:v>
                </c:pt>
                <c:pt idx="6">
                  <c:v>-9</c:v>
                </c:pt>
              </c:numCache>
            </c:numRef>
          </c:val>
          <c:extLst>
            <c:ext xmlns:c16="http://schemas.microsoft.com/office/drawing/2014/chart" uri="{C3380CC4-5D6E-409C-BE32-E72D297353CC}">
              <c16:uniqueId val="{00000001-9417-4539-A949-1EC00804C4CB}"/>
            </c:ext>
          </c:extLst>
        </c:ser>
        <c:ser>
          <c:idx val="1"/>
          <c:order val="1"/>
          <c:tx>
            <c:strRef>
              <c:f>Sheet1!$C$1</c:f>
              <c:strCache>
                <c:ptCount val="1"/>
                <c:pt idx="0">
                  <c:v>S.1</c:v>
                </c:pt>
              </c:strCache>
            </c:strRef>
          </c:tx>
          <c:spPr>
            <a:solidFill>
              <a:srgbClr val="9A57CD"/>
            </a:solidFill>
            <a:ln>
              <a:solidFill>
                <a:sysClr val="window" lastClr="FFFFFF"/>
              </a:solid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Health</c:v>
                </c:pt>
                <c:pt idx="1">
                  <c:v>Education</c:v>
                </c:pt>
                <c:pt idx="2">
                  <c:v>Water</c:v>
                </c:pt>
                <c:pt idx="3">
                  <c:v>Governance </c:v>
                </c:pt>
                <c:pt idx="4">
                  <c:v>Economic Growth</c:v>
                </c:pt>
                <c:pt idx="5">
                  <c:v>Infrastructure</c:v>
                </c:pt>
                <c:pt idx="6">
                  <c:v>Family planning</c:v>
                </c:pt>
              </c:strCache>
            </c:strRef>
          </c:cat>
          <c:val>
            <c:numRef>
              <c:f>Sheet1!$C$2:$C$8</c:f>
              <c:numCache>
                <c:formatCode>General</c:formatCode>
                <c:ptCount val="7"/>
                <c:pt idx="0">
                  <c:v>41</c:v>
                </c:pt>
                <c:pt idx="1">
                  <c:v>35</c:v>
                </c:pt>
                <c:pt idx="2">
                  <c:v>29</c:v>
                </c:pt>
                <c:pt idx="3">
                  <c:v>26</c:v>
                </c:pt>
                <c:pt idx="4">
                  <c:v>29</c:v>
                </c:pt>
                <c:pt idx="5">
                  <c:v>18</c:v>
                </c:pt>
                <c:pt idx="6">
                  <c:v>23</c:v>
                </c:pt>
              </c:numCache>
            </c:numRef>
          </c:val>
          <c:extLst>
            <c:ext xmlns:c16="http://schemas.microsoft.com/office/drawing/2014/chart" uri="{C3380CC4-5D6E-409C-BE32-E72D297353CC}">
              <c16:uniqueId val="{00000000-EAFE-4773-B11D-D02957C3F57D}"/>
            </c:ext>
          </c:extLst>
        </c:ser>
        <c:dLbls>
          <c:showLegendKey val="0"/>
          <c:showVal val="1"/>
          <c:showCatName val="0"/>
          <c:showSerName val="0"/>
          <c:showPercent val="0"/>
          <c:showBubbleSize val="0"/>
        </c:dLbls>
        <c:gapWidth val="60"/>
        <c:overlap val="100"/>
        <c:axId val="814394448"/>
        <c:axId val="814454816"/>
      </c:barChart>
      <c:catAx>
        <c:axId val="814394448"/>
        <c:scaling>
          <c:orientation val="maxMin"/>
        </c:scaling>
        <c:delete val="1"/>
        <c:axPos val="l"/>
        <c:numFmt formatCode="General" sourceLinked="1"/>
        <c:majorTickMark val="out"/>
        <c:minorTickMark val="none"/>
        <c:tickLblPos val="low"/>
        <c:crossAx val="814454816"/>
        <c:crosses val="autoZero"/>
        <c:auto val="1"/>
        <c:lblAlgn val="ctr"/>
        <c:lblOffset val="20"/>
        <c:noMultiLvlLbl val="0"/>
      </c:catAx>
      <c:valAx>
        <c:axId val="814454816"/>
        <c:scaling>
          <c:orientation val="minMax"/>
        </c:scaling>
        <c:delete val="1"/>
        <c:axPos val="t"/>
        <c:numFmt formatCode="General" sourceLinked="1"/>
        <c:majorTickMark val="out"/>
        <c:minorTickMark val="none"/>
        <c:tickLblPos val="nextTo"/>
        <c:crossAx val="814394448"/>
        <c:crosses val="autoZero"/>
        <c:crossBetween val="between"/>
      </c:valAx>
      <c:spPr>
        <a:noFill/>
        <a:ln w="25400">
          <a:noFill/>
        </a:ln>
      </c:spPr>
    </c:plotArea>
    <c:plotVisOnly val="1"/>
    <c:dispBlanksAs val="gap"/>
    <c:showDLblsOverMax val="0"/>
  </c:chart>
  <c:spPr>
    <a:noFill/>
    <a:ln>
      <a:noFill/>
    </a:ln>
  </c:spPr>
  <c:txPr>
    <a:bodyPr/>
    <a:lstStyle/>
    <a:p>
      <a:pPr>
        <a:defRPr sz="1000" b="1" i="0" u="none" strike="noStrike" baseline="0">
          <a:solidFill>
            <a:schemeClr val="tx1"/>
          </a:solidFill>
          <a:latin typeface="+mn-lt"/>
          <a:ea typeface="Arial"/>
          <a:cs typeface="Aria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241556437407023E-2"/>
          <c:y val="4.0283471612168539E-2"/>
          <c:w val="0.76695735941220788"/>
          <c:h val="0.7971933463478118"/>
        </c:manualLayout>
      </c:layout>
      <c:doughnutChart>
        <c:varyColors val="1"/>
        <c:ser>
          <c:idx val="0"/>
          <c:order val="0"/>
          <c:tx>
            <c:strRef>
              <c:f>Sheet1!$B$1</c:f>
              <c:strCache>
                <c:ptCount val="1"/>
                <c:pt idx="0">
                  <c:v>Sales</c:v>
                </c:pt>
              </c:strCache>
            </c:strRef>
          </c:tx>
          <c:spPr>
            <a:solidFill>
              <a:schemeClr val="accent2"/>
            </a:solidFill>
          </c:spPr>
          <c:dPt>
            <c:idx val="0"/>
            <c:bubble3D val="0"/>
            <c:spPr>
              <a:solidFill>
                <a:srgbClr val="9A57CD"/>
              </a:solidFill>
              <a:ln w="19050">
                <a:solidFill>
                  <a:schemeClr val="bg2"/>
                </a:solidFill>
              </a:ln>
              <a:effectLst/>
            </c:spPr>
            <c:extLst>
              <c:ext xmlns:c16="http://schemas.microsoft.com/office/drawing/2014/chart" uri="{C3380CC4-5D6E-409C-BE32-E72D297353CC}">
                <c16:uniqueId val="{00000001-FD30-4283-9538-A962741A5FB3}"/>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FD30-4283-9538-A962741A5FB3}"/>
              </c:ext>
            </c:extLst>
          </c:dPt>
          <c:cat>
            <c:strRef>
              <c:f>Sheet1!$A$2:$A$3</c:f>
              <c:strCache>
                <c:ptCount val="2"/>
                <c:pt idx="0">
                  <c:v>1st Qtr</c:v>
                </c:pt>
                <c:pt idx="1">
                  <c:v>2nd Qtr</c:v>
                </c:pt>
              </c:strCache>
            </c:strRef>
          </c:cat>
          <c:val>
            <c:numRef>
              <c:f>Sheet1!$B$2:$B$3</c:f>
              <c:numCache>
                <c:formatCode>0%</c:formatCode>
                <c:ptCount val="2"/>
                <c:pt idx="0">
                  <c:v>0.1</c:v>
                </c:pt>
                <c:pt idx="1">
                  <c:v>0.89</c:v>
                </c:pt>
              </c:numCache>
            </c:numRef>
          </c:val>
          <c:extLst>
            <c:ext xmlns:c16="http://schemas.microsoft.com/office/drawing/2014/chart" uri="{C3380CC4-5D6E-409C-BE32-E72D297353CC}">
              <c16:uniqueId val="{00000004-FD30-4283-9538-A962741A5FB3}"/>
            </c:ext>
          </c:extLst>
        </c:ser>
        <c:dLbls>
          <c:showLegendKey val="0"/>
          <c:showVal val="0"/>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8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Sheet1!$B$2:$B$2</c:f>
              <c:numCache>
                <c:formatCode>0</c:formatCode>
                <c:ptCount val="1"/>
                <c:pt idx="0">
                  <c:v>32</c:v>
                </c:pt>
              </c:numCache>
            </c:numRef>
          </c:val>
          <c:extLst>
            <c:ext xmlns:c16="http://schemas.microsoft.com/office/drawing/2014/chart" uri="{C3380CC4-5D6E-409C-BE32-E72D297353CC}">
              <c16:uniqueId val="{00000000-4B9E-4275-99ED-813C0B3ECFCF}"/>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Sheet1!$B$3:$B$3</c:f>
              <c:numCache>
                <c:formatCode>0</c:formatCode>
                <c:ptCount val="1"/>
                <c:pt idx="0">
                  <c:v>47</c:v>
                </c:pt>
              </c:numCache>
            </c:numRef>
          </c:val>
          <c:extLst>
            <c:ext xmlns:c16="http://schemas.microsoft.com/office/drawing/2014/chart" uri="{C3380CC4-5D6E-409C-BE32-E72D297353CC}">
              <c16:uniqueId val="{00000001-4B9E-4275-99ED-813C0B3ECFCF}"/>
            </c:ext>
          </c:extLst>
        </c:ser>
        <c:ser>
          <c:idx val="2"/>
          <c:order val="2"/>
          <c:spPr>
            <a:solidFill>
              <a:schemeClr val="bg2">
                <a:lumMod val="75000"/>
              </a:schemeClr>
            </a:solidFill>
            <a:ln>
              <a:solidFill>
                <a:schemeClr val="bg1"/>
              </a:solidFill>
            </a:ln>
          </c:spPr>
          <c:invertIfNegative val="0"/>
          <c:dLbls>
            <c:spPr>
              <a:noFill/>
              <a:ln>
                <a:noFill/>
              </a:ln>
              <a:effectLst/>
            </c:spPr>
            <c:txPr>
              <a:bodyPr/>
              <a:lstStyle/>
              <a:p>
                <a:pPr algn="ctr">
                  <a:defRPr lang="en-I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Sheet1!$B$4:$B$4</c:f>
              <c:numCache>
                <c:formatCode>0</c:formatCode>
                <c:ptCount val="1"/>
                <c:pt idx="0">
                  <c:v>15</c:v>
                </c:pt>
              </c:numCache>
            </c:numRef>
          </c:val>
          <c:extLst>
            <c:ext xmlns:c16="http://schemas.microsoft.com/office/drawing/2014/chart" uri="{C3380CC4-5D6E-409C-BE32-E72D297353CC}">
              <c16:uniqueId val="{00000002-4B9E-4275-99ED-813C0B3ECFCF}"/>
            </c:ext>
          </c:extLst>
        </c:ser>
        <c:ser>
          <c:idx val="3"/>
          <c:order val="3"/>
          <c:spPr>
            <a:solidFill>
              <a:schemeClr val="accent5"/>
            </a:solidFill>
            <a:ln>
              <a:solidFill>
                <a:schemeClr val="bg1"/>
              </a:solidFill>
            </a:ln>
          </c:spPr>
          <c:invertIfNegative val="0"/>
          <c:dLbls>
            <c:dLbl>
              <c:idx val="0"/>
              <c:layout>
                <c:manualLayout>
                  <c:x val="1.9068854329718509E-2"/>
                  <c:y val="2.672082086361693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B9E-4275-99ED-813C0B3ECFCF}"/>
                </c:ext>
              </c:extLst>
            </c:dLbl>
            <c:spPr>
              <a:noFill/>
              <a:ln>
                <a:noFill/>
              </a:ln>
              <a:effectLst/>
            </c:spPr>
            <c:txPr>
              <a:bodyPr/>
              <a:lstStyle/>
              <a:p>
                <a:pPr algn="ctr">
                  <a:defRPr lang="en-I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Sheet1!$B$5:$B$5</c:f>
              <c:numCache>
                <c:formatCode>0</c:formatCode>
                <c:ptCount val="1"/>
                <c:pt idx="0">
                  <c:v>4</c:v>
                </c:pt>
              </c:numCache>
            </c:numRef>
          </c:val>
          <c:extLst>
            <c:ext xmlns:c16="http://schemas.microsoft.com/office/drawing/2014/chart" uri="{C3380CC4-5D6E-409C-BE32-E72D297353CC}">
              <c16:uniqueId val="{00000004-4B9E-4275-99ED-813C0B3ECFCF}"/>
            </c:ext>
          </c:extLst>
        </c:ser>
        <c:ser>
          <c:idx val="4"/>
          <c:order val="4"/>
          <c:spPr>
            <a:solidFill>
              <a:schemeClr val="accent5">
                <a:lumMod val="50000"/>
              </a:schemeClr>
            </a:solidFill>
            <a:ln>
              <a:solidFill>
                <a:schemeClr val="bg1"/>
              </a:solidFill>
            </a:ln>
          </c:spPr>
          <c:invertIfNegative val="0"/>
          <c:dLbls>
            <c:dLbl>
              <c:idx val="0"/>
              <c:layout>
                <c:manualLayout>
                  <c:x val="0.20480181294179486"/>
                  <c:y val="8.4838606241983729E-3"/>
                </c:manualLayout>
              </c:layout>
              <c:showLegendKey val="0"/>
              <c:showVal val="1"/>
              <c:showCatName val="0"/>
              <c:showSerName val="0"/>
              <c:showPercent val="0"/>
              <c:showBubbleSize val="0"/>
              <c:extLst>
                <c:ext xmlns:c15="http://schemas.microsoft.com/office/drawing/2012/chart" uri="{CE6537A1-D6FC-4f65-9D91-7224C49458BB}">
                  <c15:layout>
                    <c:manualLayout>
                      <c:w val="3.1647980643779321E-2"/>
                      <c:h val="9.8718202223172291E-2"/>
                    </c:manualLayout>
                  </c15:layout>
                </c:ext>
                <c:ext xmlns:c16="http://schemas.microsoft.com/office/drawing/2014/chart" uri="{C3380CC4-5D6E-409C-BE32-E72D297353CC}">
                  <c16:uniqueId val="{00000005-4B9E-4275-99ED-813C0B3ECFCF}"/>
                </c:ext>
              </c:extLst>
            </c:dLbl>
            <c:spPr>
              <a:noFill/>
              <a:ln>
                <a:noFill/>
              </a:ln>
              <a:effectLst/>
            </c:spPr>
            <c:txPr>
              <a:bodyPr/>
              <a:lstStyle/>
              <a:p>
                <a:pPr algn="ctr">
                  <a:defRPr lang="en-IE" sz="18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Sheet1!$B$6:$B$6</c:f>
              <c:numCache>
                <c:formatCode>0</c:formatCode>
                <c:ptCount val="1"/>
                <c:pt idx="0">
                  <c:v>2</c:v>
                </c:pt>
              </c:numCache>
            </c:numRef>
          </c:val>
          <c:extLst>
            <c:ext xmlns:c16="http://schemas.microsoft.com/office/drawing/2014/chart" uri="{C3380CC4-5D6E-409C-BE32-E72D297353CC}">
              <c16:uniqueId val="{00000006-4B9E-4275-99ED-813C0B3ECFCF}"/>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858942065491177E-2"/>
          <c:y val="2.9850746268656716E-2"/>
          <c:w val="0.95201971704756416"/>
          <c:h val="0.92324093816631125"/>
        </c:manualLayout>
      </c:layout>
      <c:barChart>
        <c:barDir val="col"/>
        <c:grouping val="percentStacked"/>
        <c:varyColors val="0"/>
        <c:ser>
          <c:idx val="0"/>
          <c:order val="0"/>
          <c:tx>
            <c:strRef>
              <c:f>Sheet1!$A$2</c:f>
              <c:strCache>
                <c:ptCount val="1"/>
                <c:pt idx="0">
                  <c:v>NET (9-10)</c:v>
                </c:pt>
              </c:strCache>
            </c:strRef>
          </c:tx>
          <c:spPr>
            <a:solidFill>
              <a:srgbClr val="AEC411">
                <a:lumMod val="75000"/>
              </a:srgbClr>
            </a:solidFill>
            <a:ln w="12700">
              <a:solidFill>
                <a:schemeClr val="bg1"/>
              </a:solidFill>
            </a:ln>
            <a:effectLst/>
          </c:spPr>
          <c:invertIfNegative val="0"/>
          <c:dLbls>
            <c:dLbl>
              <c:idx val="3"/>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4FB-47FC-969C-DEDC4BECC774}"/>
                </c:ext>
              </c:extLst>
            </c:dLbl>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Sheet1!$B$2:$F$2</c:f>
              <c:numCache>
                <c:formatCode>General</c:formatCode>
                <c:ptCount val="5"/>
                <c:pt idx="0">
                  <c:v>24</c:v>
                </c:pt>
                <c:pt idx="1">
                  <c:v>20</c:v>
                </c:pt>
                <c:pt idx="2">
                  <c:v>15</c:v>
                </c:pt>
                <c:pt idx="3">
                  <c:v>10</c:v>
                </c:pt>
                <c:pt idx="4">
                  <c:v>7</c:v>
                </c:pt>
              </c:numCache>
            </c:numRef>
          </c:val>
          <c:extLst>
            <c:ext xmlns:c16="http://schemas.microsoft.com/office/drawing/2014/chart" uri="{C3380CC4-5D6E-409C-BE32-E72D297353CC}">
              <c16:uniqueId val="{00000001-C4FB-47FC-969C-DEDC4BECC774}"/>
            </c:ext>
          </c:extLst>
        </c:ser>
        <c:ser>
          <c:idx val="1"/>
          <c:order val="1"/>
          <c:tx>
            <c:strRef>
              <c:f>Sheet1!$A$3</c:f>
              <c:strCache>
                <c:ptCount val="1"/>
                <c:pt idx="0">
                  <c:v>NET (7-8)</c:v>
                </c:pt>
              </c:strCache>
            </c:strRef>
          </c:tx>
          <c:spPr>
            <a:solidFill>
              <a:srgbClr val="AEC411"/>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Arial"/>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Sheet1!$B$3:$F$3</c:f>
              <c:numCache>
                <c:formatCode>General</c:formatCode>
                <c:ptCount val="5"/>
                <c:pt idx="0">
                  <c:v>35</c:v>
                </c:pt>
                <c:pt idx="1">
                  <c:v>34</c:v>
                </c:pt>
                <c:pt idx="2">
                  <c:v>33</c:v>
                </c:pt>
                <c:pt idx="3">
                  <c:v>26</c:v>
                </c:pt>
                <c:pt idx="4">
                  <c:v>14</c:v>
                </c:pt>
              </c:numCache>
            </c:numRef>
          </c:val>
          <c:extLst>
            <c:ext xmlns:c16="http://schemas.microsoft.com/office/drawing/2014/chart" uri="{C3380CC4-5D6E-409C-BE32-E72D297353CC}">
              <c16:uniqueId val="{00000002-C4FB-47FC-969C-DEDC4BECC774}"/>
            </c:ext>
          </c:extLst>
        </c:ser>
        <c:ser>
          <c:idx val="2"/>
          <c:order val="2"/>
          <c:tx>
            <c:strRef>
              <c:f>Sheet1!$A$4</c:f>
              <c:strCache>
                <c:ptCount val="1"/>
                <c:pt idx="0">
                  <c:v>NET (0-6)</c:v>
                </c:pt>
              </c:strCache>
            </c:strRef>
          </c:tx>
          <c:spPr>
            <a:solidFill>
              <a:srgbClr val="D61D6E"/>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800" b="1" i="0" u="none" strike="noStrike" kern="1200" baseline="0">
                    <a:solidFill>
                      <a:schemeClr val="bg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Sheet1!$B$4:$F$4</c:f>
              <c:numCache>
                <c:formatCode>General</c:formatCode>
                <c:ptCount val="5"/>
                <c:pt idx="0">
                  <c:v>41</c:v>
                </c:pt>
                <c:pt idx="1">
                  <c:v>46</c:v>
                </c:pt>
                <c:pt idx="2">
                  <c:v>52</c:v>
                </c:pt>
                <c:pt idx="3">
                  <c:v>64</c:v>
                </c:pt>
                <c:pt idx="4">
                  <c:v>79</c:v>
                </c:pt>
              </c:numCache>
            </c:numRef>
          </c:val>
          <c:extLst>
            <c:ext xmlns:c16="http://schemas.microsoft.com/office/drawing/2014/chart" uri="{C3380CC4-5D6E-409C-BE32-E72D297353CC}">
              <c16:uniqueId val="{00000003-C4FB-47FC-969C-DEDC4BECC774}"/>
            </c:ext>
          </c:extLst>
        </c:ser>
        <c:ser>
          <c:idx val="3"/>
          <c:order val="3"/>
          <c:tx>
            <c:strRef>
              <c:f>Sheet1!$A$5</c:f>
              <c:strCache>
                <c:ptCount val="1"/>
                <c:pt idx="0">
                  <c:v>Mean</c:v>
                </c:pt>
              </c:strCache>
            </c:strRef>
          </c:tx>
          <c:spPr>
            <a:solidFill>
              <a:srgbClr val="E7E6E6">
                <a:lumMod val="75000"/>
              </a:srgbClr>
            </a:solidFill>
            <a:ln w="12700">
              <a:solidFill>
                <a:schemeClr val="bg1"/>
              </a:solidFill>
            </a:ln>
            <a:effectLst/>
          </c:spPr>
          <c:invertIfNegative val="0"/>
          <c:dLbls>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mn-lt"/>
                    <a:ea typeface="Arial"/>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The United Nations and other international organisations</c:v>
                </c:pt>
                <c:pt idx="1">
                  <c:v>Businesses/ corporations</c:v>
                </c:pt>
                <c:pt idx="2">
                  <c:v>Development Organisations/ charities</c:v>
                </c:pt>
                <c:pt idx="3">
                  <c:v>The Irish government</c:v>
                </c:pt>
                <c:pt idx="4">
                  <c:v>You personally</c:v>
                </c:pt>
              </c:strCache>
            </c:strRef>
          </c:cat>
          <c:val>
            <c:numRef>
              <c:f>Sheet1!$B$5:$F$5</c:f>
              <c:numCache>
                <c:formatCode>General</c:formatCode>
                <c:ptCount val="5"/>
                <c:pt idx="0">
                  <c:v>6.71</c:v>
                </c:pt>
                <c:pt idx="1">
                  <c:v>6.5</c:v>
                </c:pt>
                <c:pt idx="2">
                  <c:v>6.16</c:v>
                </c:pt>
                <c:pt idx="3">
                  <c:v>5.52</c:v>
                </c:pt>
                <c:pt idx="4">
                  <c:v>4.51</c:v>
                </c:pt>
              </c:numCache>
            </c:numRef>
          </c:val>
          <c:extLst>
            <c:ext xmlns:c16="http://schemas.microsoft.com/office/drawing/2014/chart" uri="{C3380CC4-5D6E-409C-BE32-E72D297353CC}">
              <c16:uniqueId val="{00000004-C4FB-47FC-969C-DEDC4BECC774}"/>
            </c:ext>
          </c:extLst>
        </c:ser>
        <c:dLbls>
          <c:showLegendKey val="0"/>
          <c:showVal val="0"/>
          <c:showCatName val="0"/>
          <c:showSerName val="0"/>
          <c:showPercent val="0"/>
          <c:showBubbleSize val="0"/>
        </c:dLbls>
        <c:gapWidth val="32"/>
        <c:overlap val="100"/>
        <c:axId val="584361616"/>
        <c:axId val="584362176"/>
      </c:barChart>
      <c:catAx>
        <c:axId val="584361616"/>
        <c:scaling>
          <c:orientation val="minMax"/>
        </c:scaling>
        <c:delete val="1"/>
        <c:axPos val="t"/>
        <c:numFmt formatCode="General" sourceLinked="1"/>
        <c:majorTickMark val="out"/>
        <c:minorTickMark val="none"/>
        <c:tickLblPos val="none"/>
        <c:crossAx val="584362176"/>
        <c:crosses val="autoZero"/>
        <c:auto val="1"/>
        <c:lblAlgn val="ctr"/>
        <c:lblOffset val="100"/>
        <c:noMultiLvlLbl val="0"/>
      </c:catAx>
      <c:valAx>
        <c:axId val="584362176"/>
        <c:scaling>
          <c:orientation val="maxMin"/>
        </c:scaling>
        <c:delete val="1"/>
        <c:axPos val="l"/>
        <c:numFmt formatCode="0%" sourceLinked="1"/>
        <c:majorTickMark val="out"/>
        <c:minorTickMark val="none"/>
        <c:tickLblPos val="none"/>
        <c:crossAx val="584361616"/>
        <c:crosses val="autoZero"/>
        <c:crossBetween val="between"/>
      </c:valAx>
      <c:spPr>
        <a:noFill/>
        <a:ln w="25905">
          <a:noFill/>
        </a:ln>
        <a:effectLst/>
      </c:spPr>
    </c:plotArea>
    <c:plotVisOnly val="1"/>
    <c:dispBlanksAs val="gap"/>
    <c:showDLblsOverMax val="0"/>
  </c:chart>
  <c:spPr>
    <a:noFill/>
    <a:ln w="6350" cap="flat" cmpd="sng" algn="ctr">
      <a:noFill/>
      <a:prstDash val="solid"/>
      <a:miter lim="800000"/>
    </a:ln>
    <a:effectLst/>
  </c:spPr>
  <c:txPr>
    <a:bodyPr/>
    <a:lstStyle/>
    <a:p>
      <a:pPr>
        <a:defRPr sz="1581" b="1" i="0" u="none" strike="noStrike" baseline="0">
          <a:solidFill>
            <a:schemeClr val="tx1"/>
          </a:solidFill>
          <a:latin typeface="Arial"/>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4</c:v>
                </c:pt>
              </c:numCache>
            </c:numRef>
          </c:val>
          <c:extLst>
            <c:ext xmlns:c16="http://schemas.microsoft.com/office/drawing/2014/chart" uri="{C3380CC4-5D6E-409C-BE32-E72D297353CC}">
              <c16:uniqueId val="{00000000-6896-44C3-AF56-7C820DB5C601}"/>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f>
              <c:numCache>
                <c:formatCode>0</c:formatCode>
                <c:ptCount val="1"/>
                <c:pt idx="0">
                  <c:v>23</c:v>
                </c:pt>
              </c:numCache>
            </c:numRef>
          </c:val>
          <c:extLst>
            <c:ext xmlns:c16="http://schemas.microsoft.com/office/drawing/2014/chart" uri="{C3380CC4-5D6E-409C-BE32-E72D297353CC}">
              <c16:uniqueId val="{00000001-6896-44C3-AF56-7C820DB5C601}"/>
            </c:ext>
          </c:extLst>
        </c:ser>
        <c:ser>
          <c:idx val="2"/>
          <c:order val="2"/>
          <c:spPr>
            <a:solidFill>
              <a:schemeClr val="accent5"/>
            </a:solidFill>
            <a:ln>
              <a:solidFill>
                <a:schemeClr val="bg1"/>
              </a:solidFill>
            </a:ln>
          </c:spPr>
          <c:invertIfNegative val="0"/>
          <c:dLbls>
            <c:spPr>
              <a:noFill/>
              <a:ln>
                <a:noFill/>
              </a:ln>
              <a:effectLst/>
            </c:spPr>
            <c:txPr>
              <a:bodyPr/>
              <a:lstStyle/>
              <a:p>
                <a:pPr algn="ctr">
                  <a:defRPr lang="en-IE"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73</c:v>
                </c:pt>
              </c:numCache>
            </c:numRef>
          </c:val>
          <c:extLst>
            <c:ext xmlns:c16="http://schemas.microsoft.com/office/drawing/2014/chart" uri="{C3380CC4-5D6E-409C-BE32-E72D297353CC}">
              <c16:uniqueId val="{00000003-6896-44C3-AF56-7C820DB5C60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7</c:v>
                </c:pt>
              </c:numCache>
            </c:numRef>
          </c:val>
          <c:extLst>
            <c:ext xmlns:c16="http://schemas.microsoft.com/office/drawing/2014/chart" uri="{C3380CC4-5D6E-409C-BE32-E72D297353CC}">
              <c16:uniqueId val="{00000000-6896-44C3-AF56-7C820DB5C601}"/>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f>
              <c:numCache>
                <c:formatCode>0</c:formatCode>
                <c:ptCount val="1"/>
                <c:pt idx="0">
                  <c:v>29</c:v>
                </c:pt>
              </c:numCache>
            </c:numRef>
          </c:val>
          <c:extLst>
            <c:ext xmlns:c16="http://schemas.microsoft.com/office/drawing/2014/chart" uri="{C3380CC4-5D6E-409C-BE32-E72D297353CC}">
              <c16:uniqueId val="{00000001-6896-44C3-AF56-7C820DB5C601}"/>
            </c:ext>
          </c:extLst>
        </c:ser>
        <c:ser>
          <c:idx val="2"/>
          <c:order val="2"/>
          <c:spPr>
            <a:solidFill>
              <a:schemeClr val="accent5"/>
            </a:solidFill>
            <a:ln>
              <a:solidFill>
                <a:schemeClr val="bg1"/>
              </a:solidFill>
            </a:ln>
          </c:spPr>
          <c:invertIfNegative val="0"/>
          <c:dLbls>
            <c:spPr>
              <a:noFill/>
              <a:ln>
                <a:noFill/>
              </a:ln>
              <a:effectLst/>
            </c:spPr>
            <c:txPr>
              <a:bodyPr/>
              <a:lstStyle/>
              <a:p>
                <a:pPr algn="ctr">
                  <a:defRPr lang="en-IE"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64</c:v>
                </c:pt>
              </c:numCache>
            </c:numRef>
          </c:val>
          <c:extLst>
            <c:ext xmlns:c16="http://schemas.microsoft.com/office/drawing/2014/chart" uri="{C3380CC4-5D6E-409C-BE32-E72D297353CC}">
              <c16:uniqueId val="{00000003-6896-44C3-AF56-7C820DB5C60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3444531251654101E-2"/>
          <c:y val="3.732898674647285E-2"/>
          <c:w val="0.97311093749669175"/>
          <c:h val="0.81335506626763587"/>
        </c:manualLayout>
      </c:layout>
      <c:barChart>
        <c:barDir val="col"/>
        <c:grouping val="percentStacked"/>
        <c:varyColors val="0"/>
        <c:ser>
          <c:idx val="0"/>
          <c:order val="0"/>
          <c:spPr>
            <a:solidFill>
              <a:schemeClr val="accent1">
                <a:lumMod val="75000"/>
              </a:schemeClr>
            </a:solidFill>
            <a:ln>
              <a:solidFill>
                <a:schemeClr val="bg1"/>
              </a:solidFill>
            </a:ln>
          </c:spPr>
          <c:invertIfNegative val="0"/>
          <c:dLbls>
            <c:spPr>
              <a:noFill/>
              <a:ln>
                <a:noFill/>
              </a:ln>
              <a:effectLst/>
            </c:spPr>
            <c:txPr>
              <a:bodyPr/>
              <a:lstStyle/>
              <a:p>
                <a:pPr>
                  <a:defRPr sz="14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c:f>
              <c:numCache>
                <c:formatCode>0</c:formatCode>
                <c:ptCount val="1"/>
                <c:pt idx="0">
                  <c:v>22</c:v>
                </c:pt>
              </c:numCache>
            </c:numRef>
          </c:val>
          <c:extLst>
            <c:ext xmlns:c16="http://schemas.microsoft.com/office/drawing/2014/chart" uri="{C3380CC4-5D6E-409C-BE32-E72D297353CC}">
              <c16:uniqueId val="{00000000-6896-44C3-AF56-7C820DB5C601}"/>
            </c:ext>
          </c:extLst>
        </c:ser>
        <c:ser>
          <c:idx val="1"/>
          <c:order val="1"/>
          <c:spPr>
            <a:solidFill>
              <a:schemeClr val="accent1"/>
            </a:solidFill>
            <a:ln>
              <a:solidFill>
                <a:schemeClr val="bg1"/>
              </a:solidFill>
            </a:ln>
          </c:spPr>
          <c:invertIfNegative val="0"/>
          <c:dLbls>
            <c:spPr>
              <a:noFill/>
              <a:ln>
                <a:noFill/>
              </a:ln>
              <a:effectLst/>
            </c:spPr>
            <c:txPr>
              <a:bodyPr/>
              <a:lstStyle/>
              <a:p>
                <a:pPr algn="ctr">
                  <a:defRPr lang="en-IE" sz="14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Sheet1!$B$3</c:f>
              <c:numCache>
                <c:formatCode>0</c:formatCode>
                <c:ptCount val="1"/>
                <c:pt idx="0">
                  <c:v>42</c:v>
                </c:pt>
              </c:numCache>
            </c:numRef>
          </c:val>
          <c:extLst>
            <c:ext xmlns:c16="http://schemas.microsoft.com/office/drawing/2014/chart" uri="{C3380CC4-5D6E-409C-BE32-E72D297353CC}">
              <c16:uniqueId val="{00000001-6896-44C3-AF56-7C820DB5C601}"/>
            </c:ext>
          </c:extLst>
        </c:ser>
        <c:ser>
          <c:idx val="2"/>
          <c:order val="2"/>
          <c:spPr>
            <a:solidFill>
              <a:schemeClr val="accent5"/>
            </a:solidFill>
            <a:ln>
              <a:solidFill>
                <a:schemeClr val="bg1"/>
              </a:solidFill>
            </a:ln>
          </c:spPr>
          <c:invertIfNegative val="0"/>
          <c:dLbls>
            <c:spPr>
              <a:noFill/>
              <a:ln>
                <a:noFill/>
              </a:ln>
              <a:effectLst/>
            </c:spPr>
            <c:txPr>
              <a:bodyPr/>
              <a:lstStyle/>
              <a:p>
                <a:pPr algn="ctr">
                  <a:defRPr lang="en-IE"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Sheet1!$B$4</c:f>
              <c:numCache>
                <c:formatCode>0</c:formatCode>
                <c:ptCount val="1"/>
                <c:pt idx="0">
                  <c:v>36</c:v>
                </c:pt>
              </c:numCache>
            </c:numRef>
          </c:val>
          <c:extLst>
            <c:ext xmlns:c16="http://schemas.microsoft.com/office/drawing/2014/chart" uri="{C3380CC4-5D6E-409C-BE32-E72D297353CC}">
              <c16:uniqueId val="{00000003-6896-44C3-AF56-7C820DB5C601}"/>
            </c:ext>
          </c:extLst>
        </c:ser>
        <c:dLbls>
          <c:showLegendKey val="0"/>
          <c:showVal val="0"/>
          <c:showCatName val="0"/>
          <c:showSerName val="0"/>
          <c:showPercent val="0"/>
          <c:showBubbleSize val="0"/>
        </c:dLbls>
        <c:gapWidth val="41"/>
        <c:overlap val="100"/>
        <c:axId val="60448128"/>
        <c:axId val="60458112"/>
      </c:barChart>
      <c:catAx>
        <c:axId val="60448128"/>
        <c:scaling>
          <c:orientation val="minMax"/>
        </c:scaling>
        <c:delete val="1"/>
        <c:axPos val="t"/>
        <c:numFmt formatCode="General" sourceLinked="1"/>
        <c:majorTickMark val="out"/>
        <c:minorTickMark val="none"/>
        <c:tickLblPos val="none"/>
        <c:crossAx val="60458112"/>
        <c:crosses val="autoZero"/>
        <c:auto val="1"/>
        <c:lblAlgn val="ctr"/>
        <c:lblOffset val="100"/>
        <c:noMultiLvlLbl val="0"/>
      </c:catAx>
      <c:valAx>
        <c:axId val="60458112"/>
        <c:scaling>
          <c:orientation val="maxMin"/>
        </c:scaling>
        <c:delete val="1"/>
        <c:axPos val="l"/>
        <c:numFmt formatCode="0%" sourceLinked="1"/>
        <c:majorTickMark val="out"/>
        <c:minorTickMark val="none"/>
        <c:tickLblPos val="none"/>
        <c:crossAx val="6044812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a:extLst>
              <a:ext uri="{FF2B5EF4-FFF2-40B4-BE49-F238E27FC236}">
                <a16:creationId xmlns:a16="http://schemas.microsoft.com/office/drawing/2014/main" id="{5DCBC848-94C8-43FC-9297-AAD392BE4888}"/>
              </a:ext>
            </a:extLst>
          </p:cNvPr>
          <p:cNvSpPr>
            <a:spLocks noGrp="1"/>
          </p:cNvSpPr>
          <p:nvPr>
            <p:ph type="hdr" sz="quarter"/>
          </p:nvPr>
        </p:nvSpPr>
        <p:spPr>
          <a:xfrm>
            <a:off x="2" y="1"/>
            <a:ext cx="2946400" cy="497212"/>
          </a:xfrm>
          <a:prstGeom prst="rect">
            <a:avLst/>
          </a:prstGeom>
        </p:spPr>
        <p:txBody>
          <a:bodyPr vert="horz" lIns="91440" tIns="45720" rIns="91440" bIns="45720" rtlCol="0"/>
          <a:lstStyle>
            <a:lvl1pPr algn="l">
              <a:defRPr sz="1200"/>
            </a:lvl1pPr>
          </a:lstStyle>
          <a:p>
            <a:endParaRPr lang="pt-BR"/>
          </a:p>
        </p:txBody>
      </p:sp>
      <p:sp>
        <p:nvSpPr>
          <p:cNvPr id="4" name="Espaço Reservado para Rodapé 3">
            <a:extLst>
              <a:ext uri="{FF2B5EF4-FFF2-40B4-BE49-F238E27FC236}">
                <a16:creationId xmlns:a16="http://schemas.microsoft.com/office/drawing/2014/main" id="{9ED9DEFD-E164-454F-84E0-588DFE99C888}"/>
              </a:ext>
            </a:extLst>
          </p:cNvPr>
          <p:cNvSpPr>
            <a:spLocks noGrp="1"/>
          </p:cNvSpPr>
          <p:nvPr>
            <p:ph type="ftr" sz="quarter" idx="2"/>
          </p:nvPr>
        </p:nvSpPr>
        <p:spPr>
          <a:xfrm>
            <a:off x="2" y="9429431"/>
            <a:ext cx="2946400" cy="49721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a:extLst>
              <a:ext uri="{FF2B5EF4-FFF2-40B4-BE49-F238E27FC236}">
                <a16:creationId xmlns:a16="http://schemas.microsoft.com/office/drawing/2014/main" id="{F98DEDF3-6C29-4D5E-9E40-AA0FF6340904}"/>
              </a:ext>
            </a:extLst>
          </p:cNvPr>
          <p:cNvSpPr>
            <a:spLocks noGrp="1"/>
          </p:cNvSpPr>
          <p:nvPr>
            <p:ph type="sldNum" sz="quarter" idx="3"/>
          </p:nvPr>
        </p:nvSpPr>
        <p:spPr>
          <a:xfrm>
            <a:off x="3849690" y="9429431"/>
            <a:ext cx="2946400" cy="497212"/>
          </a:xfrm>
          <a:prstGeom prst="rect">
            <a:avLst/>
          </a:prstGeom>
        </p:spPr>
        <p:txBody>
          <a:bodyPr vert="horz" lIns="91440" tIns="45720" rIns="91440" bIns="45720" rtlCol="0" anchor="b"/>
          <a:lstStyle>
            <a:lvl1pPr algn="r">
              <a:defRPr sz="1200"/>
            </a:lvl1pPr>
          </a:lstStyle>
          <a:p>
            <a:fld id="{994F0E22-3A62-4515-8272-F67BB80F8F05}" type="slidenum">
              <a:rPr lang="pt-BR" smtClean="0"/>
              <a:t>‹#›</a:t>
            </a:fld>
            <a:endParaRPr lang="pt-BR"/>
          </a:p>
        </p:txBody>
      </p:sp>
    </p:spTree>
    <p:extLst>
      <p:ext uri="{BB962C8B-B14F-4D97-AF65-F5344CB8AC3E}">
        <p14:creationId xmlns:p14="http://schemas.microsoft.com/office/powerpoint/2010/main" val="96129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3DDC1E0-15BC-854E-9521-3204C923CEF3}"/>
              </a:ext>
            </a:extLst>
          </p:cNvPr>
          <p:cNvSpPr>
            <a:spLocks noGrp="1"/>
          </p:cNvSpPr>
          <p:nvPr>
            <p:ph type="hdr" sz="quarter"/>
          </p:nvPr>
        </p:nvSpPr>
        <p:spPr>
          <a:xfrm>
            <a:off x="2" y="1"/>
            <a:ext cx="2946400" cy="49721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IE"/>
          </a:p>
        </p:txBody>
      </p:sp>
      <p:sp>
        <p:nvSpPr>
          <p:cNvPr id="3" name="Date Placeholder 2">
            <a:extLst>
              <a:ext uri="{FF2B5EF4-FFF2-40B4-BE49-F238E27FC236}">
                <a16:creationId xmlns:a16="http://schemas.microsoft.com/office/drawing/2014/main" id="{32A084FE-BF43-2741-8DD6-9DCDBCB11BC7}"/>
              </a:ext>
            </a:extLst>
          </p:cNvPr>
          <p:cNvSpPr>
            <a:spLocks noGrp="1"/>
          </p:cNvSpPr>
          <p:nvPr>
            <p:ph type="dt" idx="1"/>
          </p:nvPr>
        </p:nvSpPr>
        <p:spPr>
          <a:xfrm>
            <a:off x="3849690" y="1"/>
            <a:ext cx="2946400" cy="49721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069ADCC6-7B24-ED45-AABF-EA16B9145985}" type="datetimeFigureOut">
              <a:rPr lang="en-IE"/>
              <a:pPr>
                <a:defRPr/>
              </a:pPr>
              <a:t>27/04/2021</a:t>
            </a:fld>
            <a:endParaRPr lang="en-IE"/>
          </a:p>
        </p:txBody>
      </p:sp>
      <p:sp>
        <p:nvSpPr>
          <p:cNvPr id="4" name="Slide Image Placeholder 3">
            <a:extLst>
              <a:ext uri="{FF2B5EF4-FFF2-40B4-BE49-F238E27FC236}">
                <a16:creationId xmlns:a16="http://schemas.microsoft.com/office/drawing/2014/main" id="{A5179586-A09B-5948-944C-82E9E9F8D94C}"/>
              </a:ext>
            </a:extLst>
          </p:cNvPr>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pPr lvl="0"/>
            <a:endParaRPr lang="en-IE" noProof="0"/>
          </a:p>
        </p:txBody>
      </p:sp>
      <p:sp>
        <p:nvSpPr>
          <p:cNvPr id="5" name="Notes Placeholder 4">
            <a:extLst>
              <a:ext uri="{FF2B5EF4-FFF2-40B4-BE49-F238E27FC236}">
                <a16:creationId xmlns:a16="http://schemas.microsoft.com/office/drawing/2014/main" id="{D532087E-0E75-DF4C-9A70-8A6EA993AE2D}"/>
              </a:ext>
            </a:extLst>
          </p:cNvPr>
          <p:cNvSpPr>
            <a:spLocks noGrp="1"/>
          </p:cNvSpPr>
          <p:nvPr>
            <p:ph type="body" sz="quarter" idx="3"/>
          </p:nvPr>
        </p:nvSpPr>
        <p:spPr>
          <a:xfrm>
            <a:off x="679458" y="4777065"/>
            <a:ext cx="5438775" cy="3908944"/>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IE" noProof="0"/>
          </a:p>
        </p:txBody>
      </p:sp>
      <p:sp>
        <p:nvSpPr>
          <p:cNvPr id="6" name="Footer Placeholder 5">
            <a:extLst>
              <a:ext uri="{FF2B5EF4-FFF2-40B4-BE49-F238E27FC236}">
                <a16:creationId xmlns:a16="http://schemas.microsoft.com/office/drawing/2014/main" id="{D630F28D-E19A-0143-8588-7CBB0DF3383C}"/>
              </a:ext>
            </a:extLst>
          </p:cNvPr>
          <p:cNvSpPr>
            <a:spLocks noGrp="1"/>
          </p:cNvSpPr>
          <p:nvPr>
            <p:ph type="ftr" sz="quarter" idx="4"/>
          </p:nvPr>
        </p:nvSpPr>
        <p:spPr>
          <a:xfrm>
            <a:off x="2" y="9429431"/>
            <a:ext cx="2946400" cy="49721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IE"/>
          </a:p>
        </p:txBody>
      </p:sp>
      <p:sp>
        <p:nvSpPr>
          <p:cNvPr id="7" name="Slide Number Placeholder 6">
            <a:extLst>
              <a:ext uri="{FF2B5EF4-FFF2-40B4-BE49-F238E27FC236}">
                <a16:creationId xmlns:a16="http://schemas.microsoft.com/office/drawing/2014/main" id="{B06F1EEC-6F29-FE4C-8F22-3DF4BDD4DFC7}"/>
              </a:ext>
            </a:extLst>
          </p:cNvPr>
          <p:cNvSpPr>
            <a:spLocks noGrp="1"/>
          </p:cNvSpPr>
          <p:nvPr>
            <p:ph type="sldNum" sz="quarter" idx="5"/>
          </p:nvPr>
        </p:nvSpPr>
        <p:spPr>
          <a:xfrm>
            <a:off x="3849690" y="9429431"/>
            <a:ext cx="2946400" cy="497212"/>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F553A74E-C5C1-DF42-BCD6-4D981EFAD523}" type="slidenum">
              <a:rPr lang="en-IE"/>
              <a:pPr>
                <a:defRPr/>
              </a:pPr>
              <a:t>‹#›</a:t>
            </a:fld>
            <a:endParaRPr lang="en-IE"/>
          </a:p>
        </p:txBody>
      </p:sp>
    </p:spTree>
    <p:extLst>
      <p:ext uri="{BB962C8B-B14F-4D97-AF65-F5344CB8AC3E}">
        <p14:creationId xmlns:p14="http://schemas.microsoft.com/office/powerpoint/2010/main" val="30684033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553A74E-C5C1-DF42-BCD6-4D981EFAD52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2964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86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600458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5669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2940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02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1465539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72225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112C580-850F-4497-A255-BB758B76233E}"/>
              </a:ext>
            </a:extLst>
          </p:cNvPr>
          <p:cNvSpPr>
            <a:spLocks noGrp="1"/>
          </p:cNvSpPr>
          <p:nvPr>
            <p:ph type="body" idx="1"/>
          </p:nvPr>
        </p:nvSpPr>
        <p:spPr/>
        <p:txBody>
          <a:bodyPr/>
          <a:lstStyle/>
          <a:p>
            <a:endParaRPr lang="en-IE"/>
          </a:p>
        </p:txBody>
      </p:sp>
    </p:spTree>
    <p:extLst>
      <p:ext uri="{BB962C8B-B14F-4D97-AF65-F5344CB8AC3E}">
        <p14:creationId xmlns:p14="http://schemas.microsoft.com/office/powerpoint/2010/main" val="2433300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553A74E-C5C1-DF42-BCD6-4D981EFAD523}" type="slidenum">
              <a:rPr kumimoji="0" lang="en-I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I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1160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52994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833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6181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4/27/2021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1590537"/>
      </p:ext>
    </p:extLst>
  </p:cSld>
  <p:clrMapOvr>
    <a:masterClrMapping/>
  </p:clrMapOvr>
  <p:transition spd="slow">
    <p:wipe dir="r"/>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1" y="0"/>
            <a:ext cx="12192001"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12039" y="13102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5"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22" name="Espaço Reservado para Texto 7">
            <a:extLst>
              <a:ext uri="{FF2B5EF4-FFF2-40B4-BE49-F238E27FC236}">
                <a16:creationId xmlns:a16="http://schemas.microsoft.com/office/drawing/2014/main" id="{0ADCD72F-DC0E-44EE-8D1A-BA6DBBDB8517}"/>
              </a:ext>
            </a:extLst>
          </p:cNvPr>
          <p:cNvSpPr>
            <a:spLocks noGrp="1"/>
          </p:cNvSpPr>
          <p:nvPr>
            <p:ph type="body" sz="quarter" idx="19" hasCustomPrompt="1"/>
          </p:nvPr>
        </p:nvSpPr>
        <p:spPr>
          <a:xfrm>
            <a:off x="597007" y="2072093"/>
            <a:ext cx="3684814"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25" name="Espaço Reservado para Texto 7">
            <a:extLst>
              <a:ext uri="{FF2B5EF4-FFF2-40B4-BE49-F238E27FC236}">
                <a16:creationId xmlns:a16="http://schemas.microsoft.com/office/drawing/2014/main" id="{0A06A298-AC1A-4F86-A073-C6FB8857100B}"/>
              </a:ext>
            </a:extLst>
          </p:cNvPr>
          <p:cNvSpPr>
            <a:spLocks noGrp="1"/>
          </p:cNvSpPr>
          <p:nvPr>
            <p:ph type="body" sz="quarter" idx="20" hasCustomPrompt="1"/>
          </p:nvPr>
        </p:nvSpPr>
        <p:spPr>
          <a:xfrm>
            <a:off x="597007" y="2544631"/>
            <a:ext cx="3684814"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27" name="Espaço Reservado para Texto 7">
            <a:extLst>
              <a:ext uri="{FF2B5EF4-FFF2-40B4-BE49-F238E27FC236}">
                <a16:creationId xmlns:a16="http://schemas.microsoft.com/office/drawing/2014/main" id="{F09E2973-9740-48B3-9F3A-85602A58616A}"/>
              </a:ext>
            </a:extLst>
          </p:cNvPr>
          <p:cNvSpPr>
            <a:spLocks noGrp="1"/>
          </p:cNvSpPr>
          <p:nvPr>
            <p:ph type="body" sz="quarter" idx="22" hasCustomPrompt="1"/>
          </p:nvPr>
        </p:nvSpPr>
        <p:spPr>
          <a:xfrm>
            <a:off x="597007" y="4299953"/>
            <a:ext cx="3642016"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28" name="Espaço Reservado para Texto 7">
            <a:extLst>
              <a:ext uri="{FF2B5EF4-FFF2-40B4-BE49-F238E27FC236}">
                <a16:creationId xmlns:a16="http://schemas.microsoft.com/office/drawing/2014/main" id="{32E60D61-8B2B-4E9F-8675-7293B80BE5B7}"/>
              </a:ext>
            </a:extLst>
          </p:cNvPr>
          <p:cNvSpPr>
            <a:spLocks noGrp="1"/>
          </p:cNvSpPr>
          <p:nvPr>
            <p:ph type="body" sz="quarter" idx="23" hasCustomPrompt="1"/>
          </p:nvPr>
        </p:nvSpPr>
        <p:spPr>
          <a:xfrm>
            <a:off x="597007" y="3171500"/>
            <a:ext cx="3642016"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7" name="Picture 6">
            <a:extLst>
              <a:ext uri="{FF2B5EF4-FFF2-40B4-BE49-F238E27FC236}">
                <a16:creationId xmlns:a16="http://schemas.microsoft.com/office/drawing/2014/main" id="{87E01F0F-9DD3-DB49-9CA3-5E62DBBBB3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2418678740"/>
      </p:ext>
    </p:extLst>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2671816" y="-120277"/>
            <a:ext cx="18753410" cy="746497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02581" y="-1905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5"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597007" y="2072093"/>
            <a:ext cx="3684814"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597007" y="2544631"/>
            <a:ext cx="3684814"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597007" y="4299953"/>
            <a:ext cx="3642016"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597007" y="3171500"/>
            <a:ext cx="3642016"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143762424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109415" y="1"/>
            <a:ext cx="12301415" cy="6959599"/>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8" name="Espaço Reservado para Imagem 3">
            <a:extLst>
              <a:ext uri="{FF2B5EF4-FFF2-40B4-BE49-F238E27FC236}">
                <a16:creationId xmlns:a16="http://schemas.microsoft.com/office/drawing/2014/main" id="{DBF4B906-DD68-4BD2-8837-E3A9F5890B13}"/>
              </a:ext>
            </a:extLst>
          </p:cNvPr>
          <p:cNvSpPr>
            <a:spLocks noGrp="1"/>
          </p:cNvSpPr>
          <p:nvPr>
            <p:ph type="pic" sz="quarter" idx="12" hasCustomPrompt="1"/>
          </p:nvPr>
        </p:nvSpPr>
        <p:spPr>
          <a:xfrm>
            <a:off x="-2494672" y="5539297"/>
            <a:ext cx="17156334" cy="1420303"/>
          </a:xfrm>
          <a:prstGeom prst="parallelogram">
            <a:avLst/>
          </a:prstGeom>
          <a:solidFill>
            <a:srgbClr val="110090">
              <a:alpha val="88000"/>
            </a:srgbClr>
          </a:solidFill>
        </p:spPr>
        <p:txBody>
          <a:bodyPr/>
          <a:lstStyle>
            <a:lvl1pPr marL="0" indent="0">
              <a:buNone/>
              <a:defRPr>
                <a:noFill/>
              </a:defRPr>
            </a:lvl1pPr>
          </a:lstStyle>
          <a:p>
            <a:r>
              <a:rPr lang="pt-BR"/>
              <a:t>a</a:t>
            </a:r>
            <a:endParaRPr lang="en-US"/>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1396"/>
            <a:ext cx="15160038" cy="8388384"/>
          </a:xfrm>
          <a:prstGeom prst="rect">
            <a:avLst/>
          </a:prstGeom>
          <a:blipFill>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1122486291"/>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9417"/>
            <a:ext cx="15160038" cy="8388384"/>
          </a:xfrm>
          <a:prstGeom prst="rect">
            <a:avLst/>
          </a:prstGeom>
          <a:blipFill>
            <a:blip r:embed="rId2" cstate="email">
              <a:extLst>
                <a:ext uri="{28A0092B-C50C-407E-A947-70E740481C1C}">
                  <a14:useLocalDpi xmlns:a14="http://schemas.microsoft.com/office/drawing/2010/main"/>
                </a:ext>
              </a:extLst>
            </a:blip>
            <a:srcRect/>
            <a:stretch>
              <a:fillRect l="-1349" r="-1349"/>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
        <p:nvSpPr>
          <p:cNvPr id="12" name="Espaço Reservado para Imagem 3">
            <a:extLst>
              <a:ext uri="{FF2B5EF4-FFF2-40B4-BE49-F238E27FC236}">
                <a16:creationId xmlns:a16="http://schemas.microsoft.com/office/drawing/2014/main" id="{FA16ACE8-6839-A640-B818-B723A71A391E}"/>
              </a:ext>
            </a:extLst>
          </p:cNvPr>
          <p:cNvSpPr>
            <a:spLocks noGrp="1"/>
          </p:cNvSpPr>
          <p:nvPr>
            <p:ph type="pic" sz="quarter" idx="12" hasCustomPrompt="1"/>
          </p:nvPr>
        </p:nvSpPr>
        <p:spPr>
          <a:xfrm>
            <a:off x="-2494671" y="5539297"/>
            <a:ext cx="17500210" cy="1420303"/>
          </a:xfrm>
          <a:prstGeom prst="parallelogram">
            <a:avLst/>
          </a:prstGeom>
          <a:solidFill>
            <a:srgbClr val="110090">
              <a:alpha val="88000"/>
            </a:srgbClr>
          </a:solidFill>
        </p:spPr>
        <p:txBody>
          <a:bodyPr/>
          <a:lstStyle>
            <a:lvl1pPr marL="0" indent="0">
              <a:buNone/>
              <a:defRPr>
                <a:noFill/>
              </a:defRPr>
            </a:lvl1pPr>
          </a:lstStyle>
          <a:p>
            <a:r>
              <a:rPr lang="pt-BR"/>
              <a:t>a</a:t>
            </a:r>
            <a:endParaRPr lang="en-US"/>
          </a:p>
        </p:txBody>
      </p:sp>
      <p:sp>
        <p:nvSpPr>
          <p:cNvPr id="13" name="Espaço Reservado para Texto 6">
            <a:extLst>
              <a:ext uri="{FF2B5EF4-FFF2-40B4-BE49-F238E27FC236}">
                <a16:creationId xmlns:a16="http://schemas.microsoft.com/office/drawing/2014/main" id="{8CE69BA1-FB42-5944-8996-194277F55C06}"/>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6" name="Espaço Reservado para Imagem 5">
            <a:extLst>
              <a:ext uri="{FF2B5EF4-FFF2-40B4-BE49-F238E27FC236}">
                <a16:creationId xmlns:a16="http://schemas.microsoft.com/office/drawing/2014/main" id="{442FEC88-1B0C-D84C-96EC-CB789355C92E}"/>
              </a:ext>
            </a:extLst>
          </p:cNvPr>
          <p:cNvSpPr>
            <a:spLocks noGrp="1"/>
          </p:cNvSpPr>
          <p:nvPr>
            <p:ph type="pic" sz="quarter" idx="14" hasCustomPrompt="1"/>
          </p:nvPr>
        </p:nvSpPr>
        <p:spPr>
          <a:xfrm>
            <a:off x="2787375" y="-741317"/>
            <a:ext cx="15160038" cy="8388384"/>
          </a:xfrm>
          <a:prstGeom prst="rect">
            <a:avLst/>
          </a:prstGeom>
          <a:blipFill>
            <a:blip r:embed="rId2" cstate="email">
              <a:extLst>
                <a:ext uri="{28A0092B-C50C-407E-A947-70E740481C1C}">
                  <a14:useLocalDpi xmlns:a14="http://schemas.microsoft.com/office/drawing/2010/main"/>
                </a:ext>
              </a:extLst>
            </a:blip>
            <a:srcRect/>
            <a:stretch>
              <a:fillRect l="-1349" r="-1349"/>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1369110607"/>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6" name="Espaço Reservado para Imagem 3">
            <a:extLst>
              <a:ext uri="{FF2B5EF4-FFF2-40B4-BE49-F238E27FC236}">
                <a16:creationId xmlns:a16="http://schemas.microsoft.com/office/drawing/2014/main" id="{B3C3573C-5D1B-DF4C-BB8A-3668F9A71406}"/>
              </a:ext>
            </a:extLst>
          </p:cNvPr>
          <p:cNvSpPr>
            <a:spLocks noGrp="1"/>
          </p:cNvSpPr>
          <p:nvPr>
            <p:ph type="pic" sz="quarter" idx="12" hasCustomPrompt="1"/>
          </p:nvPr>
        </p:nvSpPr>
        <p:spPr>
          <a:xfrm>
            <a:off x="-2494671" y="5539297"/>
            <a:ext cx="17343903" cy="1420303"/>
          </a:xfrm>
          <a:prstGeom prst="parallelogram">
            <a:avLst/>
          </a:prstGeom>
          <a:solidFill>
            <a:srgbClr val="54565A">
              <a:alpha val="88000"/>
            </a:srgbClr>
          </a:solidFill>
        </p:spPr>
        <p:txBody>
          <a:bodyPr/>
          <a:lstStyle>
            <a:lvl1pPr marL="0" indent="0">
              <a:buNone/>
              <a:defRPr>
                <a:noFill/>
              </a:defRPr>
            </a:lvl1pPr>
          </a:lstStyle>
          <a:p>
            <a:r>
              <a:rPr lang="pt-BR"/>
              <a:t>aa</a:t>
            </a:r>
            <a:endParaRPr lang="en-US"/>
          </a:p>
        </p:txBody>
      </p:sp>
      <p:sp>
        <p:nvSpPr>
          <p:cNvPr id="11" name="Espaço Reservado para Texto 6">
            <a:extLst>
              <a:ext uri="{FF2B5EF4-FFF2-40B4-BE49-F238E27FC236}">
                <a16:creationId xmlns:a16="http://schemas.microsoft.com/office/drawing/2014/main" id="{38F0C60C-7209-BE4D-BAFD-52D1734A907C}"/>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600"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6" y="0"/>
            <a:ext cx="9404625" cy="69596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1967910514"/>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9417"/>
            <a:ext cx="15160038" cy="8388384"/>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
        <p:nvSpPr>
          <p:cNvPr id="12" name="Espaço Reservado para Imagem 3">
            <a:extLst>
              <a:ext uri="{FF2B5EF4-FFF2-40B4-BE49-F238E27FC236}">
                <a16:creationId xmlns:a16="http://schemas.microsoft.com/office/drawing/2014/main" id="{FA16ACE8-6839-A640-B818-B723A71A391E}"/>
              </a:ext>
            </a:extLst>
          </p:cNvPr>
          <p:cNvSpPr>
            <a:spLocks noGrp="1"/>
          </p:cNvSpPr>
          <p:nvPr>
            <p:ph type="pic" sz="quarter" idx="12" hasCustomPrompt="1"/>
          </p:nvPr>
        </p:nvSpPr>
        <p:spPr>
          <a:xfrm>
            <a:off x="-2494671" y="5539297"/>
            <a:ext cx="17500210" cy="1420303"/>
          </a:xfrm>
          <a:prstGeom prst="parallelogram">
            <a:avLst/>
          </a:prstGeom>
          <a:solidFill>
            <a:srgbClr val="54565A">
              <a:alpha val="88000"/>
            </a:srgbClr>
          </a:solidFill>
        </p:spPr>
        <p:txBody>
          <a:bodyPr/>
          <a:lstStyle>
            <a:lvl1pPr marL="0" indent="0">
              <a:buNone/>
              <a:defRPr sz="3200">
                <a:solidFill>
                  <a:schemeClr val="bg1"/>
                </a:solidFill>
              </a:defRPr>
            </a:lvl1pPr>
          </a:lstStyle>
          <a:p>
            <a:r>
              <a:rPr lang="pt-BR"/>
              <a:t>a</a:t>
            </a:r>
            <a:endParaRPr lang="en-US"/>
          </a:p>
        </p:txBody>
      </p:sp>
      <p:sp>
        <p:nvSpPr>
          <p:cNvPr id="13" name="Espaço Reservado para Texto 6">
            <a:extLst>
              <a:ext uri="{FF2B5EF4-FFF2-40B4-BE49-F238E27FC236}">
                <a16:creationId xmlns:a16="http://schemas.microsoft.com/office/drawing/2014/main" id="{8CE69BA1-FB42-5944-8996-194277F55C06}"/>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6" name="Espaço Reservado para Imagem 5">
            <a:extLst>
              <a:ext uri="{FF2B5EF4-FFF2-40B4-BE49-F238E27FC236}">
                <a16:creationId xmlns:a16="http://schemas.microsoft.com/office/drawing/2014/main" id="{442FEC88-1B0C-D84C-96EC-CB789355C92E}"/>
              </a:ext>
            </a:extLst>
          </p:cNvPr>
          <p:cNvSpPr>
            <a:spLocks noGrp="1"/>
          </p:cNvSpPr>
          <p:nvPr>
            <p:ph type="pic" sz="quarter" idx="14" hasCustomPrompt="1"/>
          </p:nvPr>
        </p:nvSpPr>
        <p:spPr>
          <a:xfrm>
            <a:off x="2787375" y="-741317"/>
            <a:ext cx="15160038" cy="8388384"/>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184322530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285551" y="1283929"/>
            <a:ext cx="11227204" cy="3922945"/>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2"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3"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8" name="Espaço Reservado para Número de Slide 9">
            <a:extLst>
              <a:ext uri="{FF2B5EF4-FFF2-40B4-BE49-F238E27FC236}">
                <a16:creationId xmlns:a16="http://schemas.microsoft.com/office/drawing/2014/main" id="{5E848C6C-D6F5-4709-9389-598AA3A029E8}"/>
              </a:ext>
            </a:extLst>
          </p:cNvPr>
          <p:cNvSpPr txBox="1">
            <a:spLocks/>
          </p:cNvSpPr>
          <p:nvPr userDrawn="1"/>
        </p:nvSpPr>
        <p:spPr>
          <a:xfrm>
            <a:off x="-62853" y="6547886"/>
            <a:ext cx="534177"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F5FCCBEA-5D7C-414E-BA5A-59F19D219BB9}" type="slidenum">
              <a:rPr lang="pt-BR" sz="1000" i="1" smtClean="0">
                <a:solidFill>
                  <a:schemeClr val="tx1">
                    <a:lumMod val="65000"/>
                    <a:lumOff val="35000"/>
                  </a:schemeClr>
                </a:solidFill>
                <a:latin typeface="Calibri" panose="020F0502020204030204" pitchFamily="34" charset="0"/>
                <a:cs typeface="Calibri" panose="020F0502020204030204" pitchFamily="34" charset="0"/>
              </a:rPr>
              <a:pPr algn="r"/>
              <a:t>‹#›</a:t>
            </a:fld>
            <a:endParaRPr lang="pt-BR" sz="1000" i="1">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Espaço Reservado para Imagem 3">
            <a:extLst>
              <a:ext uri="{FF2B5EF4-FFF2-40B4-BE49-F238E27FC236}">
                <a16:creationId xmlns:a16="http://schemas.microsoft.com/office/drawing/2014/main" id="{CC4A5BE2-4A99-47EF-B119-53A2BAABCCF8}"/>
              </a:ext>
            </a:extLst>
          </p:cNvPr>
          <p:cNvSpPr>
            <a:spLocks noGrp="1"/>
          </p:cNvSpPr>
          <p:nvPr>
            <p:ph type="pic" sz="quarter" idx="19"/>
          </p:nvPr>
        </p:nvSpPr>
        <p:spPr>
          <a:xfrm>
            <a:off x="11031004" y="142803"/>
            <a:ext cx="980831" cy="330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baseline="-25000">
                <a:solidFill>
                  <a:schemeClr val="bg1"/>
                </a:solidFill>
                <a:latin typeface="Calibri" panose="020F0502020204030204" pitchFamily="34" charset="0"/>
                <a:cs typeface="Calibri" panose="020F0502020204030204" pitchFamily="34" charset="0"/>
              </a:defRPr>
            </a:lvl1pPr>
          </a:lstStyle>
          <a:p>
            <a:endParaRPr lang="pt-BR"/>
          </a:p>
        </p:txBody>
      </p:sp>
      <p:pic>
        <p:nvPicPr>
          <p:cNvPr id="13" name="Imagem 12">
            <a:extLst>
              <a:ext uri="{FF2B5EF4-FFF2-40B4-BE49-F238E27FC236}">
                <a16:creationId xmlns:a16="http://schemas.microsoft.com/office/drawing/2014/main" id="{A3CEAA05-A48F-4D30-A2BC-E77096AD2F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867" y="6320915"/>
            <a:ext cx="283625" cy="226971"/>
          </a:xfrm>
          <a:prstGeom prst="rect">
            <a:avLst/>
          </a:prstGeom>
        </p:spPr>
      </p:pic>
      <p:sp>
        <p:nvSpPr>
          <p:cNvPr id="14" name="Espaço Reservado para Texto 7">
            <a:extLst>
              <a:ext uri="{FF2B5EF4-FFF2-40B4-BE49-F238E27FC236}">
                <a16:creationId xmlns:a16="http://schemas.microsoft.com/office/drawing/2014/main" id="{B3AB5103-8952-4D92-B855-87C485ECD2FC}"/>
              </a:ext>
            </a:extLst>
          </p:cNvPr>
          <p:cNvSpPr>
            <a:spLocks noGrp="1"/>
          </p:cNvSpPr>
          <p:nvPr>
            <p:ph type="body" sz="quarter" idx="60" hasCustomPrompt="1"/>
          </p:nvPr>
        </p:nvSpPr>
        <p:spPr>
          <a:xfrm>
            <a:off x="614492" y="6306666"/>
            <a:ext cx="6866282" cy="285204"/>
          </a:xfrm>
          <a:prstGeom prst="rect">
            <a:avLst/>
          </a:prstGeom>
        </p:spPr>
        <p:txBody>
          <a:bodyPr/>
          <a:lstStyle>
            <a:lvl1pPr marL="0" indent="0" algn="l">
              <a:buNone/>
              <a:defRPr sz="1000"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sp>
        <p:nvSpPr>
          <p:cNvPr id="19" name="Espaço Reservado para Texto 7">
            <a:extLst>
              <a:ext uri="{FF2B5EF4-FFF2-40B4-BE49-F238E27FC236}">
                <a16:creationId xmlns:a16="http://schemas.microsoft.com/office/drawing/2014/main" id="{8F3442B3-2645-41E3-9218-A6B0CF2CD61C}"/>
              </a:ext>
            </a:extLst>
          </p:cNvPr>
          <p:cNvSpPr>
            <a:spLocks noGrp="1"/>
          </p:cNvSpPr>
          <p:nvPr>
            <p:ph type="body" sz="quarter" idx="65" hasCustomPrompt="1"/>
          </p:nvPr>
        </p:nvSpPr>
        <p:spPr>
          <a:xfrm>
            <a:off x="287633" y="5563860"/>
            <a:ext cx="11225122" cy="453939"/>
          </a:xfrm>
          <a:prstGeom prst="parallelogram">
            <a:avLst/>
          </a:prstGeom>
          <a:solidFill>
            <a:schemeClr val="tx2">
              <a:lumMod val="85000"/>
            </a:schemeClr>
          </a:solidFill>
        </p:spPr>
        <p:txBody>
          <a:bodyPr lIns="0" rIns="0" anchor="ctr" anchorCtr="0"/>
          <a:lstStyle>
            <a:lvl1pPr marL="0" indent="0" algn="ctr">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Tree>
    <p:extLst>
      <p:ext uri="{BB962C8B-B14F-4D97-AF65-F5344CB8AC3E}">
        <p14:creationId xmlns:p14="http://schemas.microsoft.com/office/powerpoint/2010/main" val="3444576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285553" y="1541463"/>
            <a:ext cx="8709900" cy="4057232"/>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3"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4" y="258471"/>
            <a:ext cx="9787893" cy="370620"/>
          </a:xfrm>
          <a:prstGeom prst="rect">
            <a:avLst/>
          </a:prstGeom>
        </p:spPr>
        <p:txBody>
          <a:bodyPr/>
          <a:lstStyle>
            <a:lvl1pPr algn="l">
              <a:tabLst/>
              <a:defRPr sz="2400" b="1">
                <a:solidFill>
                  <a:srgbClr val="29B7EB"/>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1" name="Espaço Reservado para Imagem 3">
            <a:extLst>
              <a:ext uri="{FF2B5EF4-FFF2-40B4-BE49-F238E27FC236}">
                <a16:creationId xmlns:a16="http://schemas.microsoft.com/office/drawing/2014/main" id="{CC4A5BE2-4A99-47EF-B119-53A2BAABCCF8}"/>
              </a:ext>
            </a:extLst>
          </p:cNvPr>
          <p:cNvSpPr>
            <a:spLocks noGrp="1"/>
          </p:cNvSpPr>
          <p:nvPr>
            <p:ph type="pic" sz="quarter" idx="19"/>
          </p:nvPr>
        </p:nvSpPr>
        <p:spPr>
          <a:xfrm>
            <a:off x="11031004" y="142803"/>
            <a:ext cx="980831" cy="330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baseline="-25000">
                <a:solidFill>
                  <a:schemeClr val="bg1"/>
                </a:solidFill>
                <a:latin typeface="Calibri" panose="020F0502020204030204" pitchFamily="34" charset="0"/>
                <a:cs typeface="Calibri" panose="020F0502020204030204" pitchFamily="34" charset="0"/>
              </a:defRPr>
            </a:lvl1pPr>
          </a:lstStyle>
          <a:p>
            <a:endParaRPr lang="pt-BR"/>
          </a:p>
        </p:txBody>
      </p:sp>
      <p:sp>
        <p:nvSpPr>
          <p:cNvPr id="17" name="Espaço Reservado para Texto 7">
            <a:extLst>
              <a:ext uri="{FF2B5EF4-FFF2-40B4-BE49-F238E27FC236}">
                <a16:creationId xmlns:a16="http://schemas.microsoft.com/office/drawing/2014/main" id="{FEBA6C1C-27A7-4098-B2B0-0A8B29BBA17A}"/>
              </a:ext>
            </a:extLst>
          </p:cNvPr>
          <p:cNvSpPr>
            <a:spLocks noGrp="1"/>
          </p:cNvSpPr>
          <p:nvPr>
            <p:ph type="body" sz="quarter" idx="63" hasCustomPrompt="1"/>
          </p:nvPr>
        </p:nvSpPr>
        <p:spPr>
          <a:xfrm>
            <a:off x="9323234" y="1559853"/>
            <a:ext cx="2199680" cy="4057232"/>
          </a:xfrm>
          <a:prstGeom prst="rect">
            <a:avLst/>
          </a:prstGeom>
          <a:solidFill>
            <a:schemeClr val="tx2">
              <a:lumMod val="85000"/>
            </a:schemeClr>
          </a:solidFill>
        </p:spPr>
        <p:txBody>
          <a:bodyPr/>
          <a:lstStyle>
            <a:lvl1pPr marL="0" indent="0" algn="l">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
        <p:nvSpPr>
          <p:cNvPr id="14" name="Espaço Reservado para Texto 7">
            <a:extLst>
              <a:ext uri="{FF2B5EF4-FFF2-40B4-BE49-F238E27FC236}">
                <a16:creationId xmlns:a16="http://schemas.microsoft.com/office/drawing/2014/main" id="{58859E66-1E94-44AD-A48E-95C7BA009C23}"/>
              </a:ext>
            </a:extLst>
          </p:cNvPr>
          <p:cNvSpPr>
            <a:spLocks noGrp="1"/>
          </p:cNvSpPr>
          <p:nvPr>
            <p:ph type="body" sz="quarter" idx="60" hasCustomPrompt="1"/>
          </p:nvPr>
        </p:nvSpPr>
        <p:spPr>
          <a:xfrm>
            <a:off x="824972" y="6481950"/>
            <a:ext cx="6866282" cy="285204"/>
          </a:xfrm>
          <a:prstGeom prst="rect">
            <a:avLst/>
          </a:prstGeom>
        </p:spPr>
        <p:txBody>
          <a:bodyPr/>
          <a:lstStyle>
            <a:lvl1pPr marL="0" indent="0" algn="l">
              <a:buNone/>
              <a:defRPr sz="1200"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12)</a:t>
            </a:r>
          </a:p>
        </p:txBody>
      </p:sp>
      <p:pic>
        <p:nvPicPr>
          <p:cNvPr id="9" name="Imagem 2">
            <a:extLst>
              <a:ext uri="{FF2B5EF4-FFF2-40B4-BE49-F238E27FC236}">
                <a16:creationId xmlns:a16="http://schemas.microsoft.com/office/drawing/2014/main" id="{9C09F901-C23A-4390-B01A-098ACA486E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9426" y="6511068"/>
            <a:ext cx="283625" cy="226971"/>
          </a:xfrm>
          <a:prstGeom prst="rect">
            <a:avLst/>
          </a:prstGeom>
        </p:spPr>
      </p:pic>
    </p:spTree>
    <p:extLst>
      <p:ext uri="{BB962C8B-B14F-4D97-AF65-F5344CB8AC3E}">
        <p14:creationId xmlns:p14="http://schemas.microsoft.com/office/powerpoint/2010/main" val="355531359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Espaço Reservado para Texto 7">
            <a:extLst>
              <a:ext uri="{FF2B5EF4-FFF2-40B4-BE49-F238E27FC236}">
                <a16:creationId xmlns:a16="http://schemas.microsoft.com/office/drawing/2014/main" id="{6E104D49-A92C-400B-AD04-56DBB6654A88}"/>
              </a:ext>
            </a:extLst>
          </p:cNvPr>
          <p:cNvSpPr>
            <a:spLocks noGrp="1"/>
          </p:cNvSpPr>
          <p:nvPr>
            <p:ph type="body" sz="quarter" idx="49" hasCustomPrompt="1"/>
          </p:nvPr>
        </p:nvSpPr>
        <p:spPr>
          <a:xfrm>
            <a:off x="69484" y="620689"/>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0" name="Título 1">
            <a:extLst>
              <a:ext uri="{FF2B5EF4-FFF2-40B4-BE49-F238E27FC236}">
                <a16:creationId xmlns:a16="http://schemas.microsoft.com/office/drawing/2014/main" id="{BD40C52A-1BFC-494E-8AA4-9550A142C70D}"/>
              </a:ext>
            </a:extLst>
          </p:cNvPr>
          <p:cNvSpPr>
            <a:spLocks noGrp="1"/>
          </p:cNvSpPr>
          <p:nvPr>
            <p:ph type="title" hasCustomPrompt="1"/>
          </p:nvPr>
        </p:nvSpPr>
        <p:spPr>
          <a:xfrm>
            <a:off x="69485" y="258471"/>
            <a:ext cx="9787893" cy="370620"/>
          </a:xfrm>
          <a:prstGeom prst="rect">
            <a:avLst/>
          </a:prstGeom>
        </p:spPr>
        <p:txBody>
          <a:bodyPr/>
          <a:lstStyle>
            <a:lvl1pPr algn="l">
              <a:tabLst/>
              <a:defRPr sz="2400" b="1">
                <a:solidFill>
                  <a:schemeClr val="accent2"/>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7" name="Espaço Reservado para Gráfico 4">
            <a:extLst>
              <a:ext uri="{FF2B5EF4-FFF2-40B4-BE49-F238E27FC236}">
                <a16:creationId xmlns:a16="http://schemas.microsoft.com/office/drawing/2014/main" id="{0392E97D-CDD3-4793-9688-4AD3822B325D}"/>
              </a:ext>
            </a:extLst>
          </p:cNvPr>
          <p:cNvSpPr>
            <a:spLocks noGrp="1"/>
          </p:cNvSpPr>
          <p:nvPr>
            <p:ph type="chart" sz="quarter" idx="61" hasCustomPrompt="1"/>
          </p:nvPr>
        </p:nvSpPr>
        <p:spPr>
          <a:xfrm>
            <a:off x="285553" y="1340956"/>
            <a:ext cx="11047578" cy="4314767"/>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1" name="Espaço Reservado para Texto 7">
            <a:extLst>
              <a:ext uri="{FF2B5EF4-FFF2-40B4-BE49-F238E27FC236}">
                <a16:creationId xmlns:a16="http://schemas.microsoft.com/office/drawing/2014/main" id="{04AC7FFB-FD40-4856-AF38-A957C1904E04}"/>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13" name="Imagem 2">
            <a:extLst>
              <a:ext uri="{FF2B5EF4-FFF2-40B4-BE49-F238E27FC236}">
                <a16:creationId xmlns:a16="http://schemas.microsoft.com/office/drawing/2014/main" id="{ABA2DA6B-BB04-4AAD-9136-C79B8C6D27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146" y="6556676"/>
            <a:ext cx="283625" cy="226971"/>
          </a:xfrm>
          <a:prstGeom prst="rect">
            <a:avLst/>
          </a:prstGeom>
        </p:spPr>
      </p:pic>
    </p:spTree>
    <p:extLst>
      <p:ext uri="{BB962C8B-B14F-4D97-AF65-F5344CB8AC3E}">
        <p14:creationId xmlns:p14="http://schemas.microsoft.com/office/powerpoint/2010/main" val="512617636"/>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0_Layout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496C6FC-7978-43BD-8A17-B476A242A037}"/>
              </a:ext>
            </a:extLst>
          </p:cNvPr>
          <p:cNvSpPr>
            <a:spLocks noGrp="1"/>
          </p:cNvSpPr>
          <p:nvPr>
            <p:ph type="title" hasCustomPrompt="1"/>
          </p:nvPr>
        </p:nvSpPr>
        <p:spPr>
          <a:xfrm>
            <a:off x="1109380" y="1040985"/>
            <a:ext cx="4342562" cy="1293090"/>
          </a:xfrm>
          <a:prstGeom prst="rect">
            <a:avLst/>
          </a:prstGeom>
        </p:spPr>
        <p:txBody>
          <a:bodyPr/>
          <a:lstStyle>
            <a:lvl1pPr algn="ctr">
              <a:tabLst/>
              <a:defRPr sz="4000" b="1">
                <a:solidFill>
                  <a:schemeClr val="bg1"/>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40)</a:t>
            </a:r>
            <a:endParaRPr lang="en-US"/>
          </a:p>
        </p:txBody>
      </p:sp>
      <p:pic>
        <p:nvPicPr>
          <p:cNvPr id="8" name="Gráfico 7">
            <a:extLst>
              <a:ext uri="{FF2B5EF4-FFF2-40B4-BE49-F238E27FC236}">
                <a16:creationId xmlns:a16="http://schemas.microsoft.com/office/drawing/2014/main" id="{FBAC704A-40D9-4A50-B9C6-1E3F412FCD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58992" y="3190106"/>
            <a:ext cx="3843338" cy="742950"/>
          </a:xfrm>
          <a:prstGeom prst="rect">
            <a:avLst/>
          </a:prstGeom>
        </p:spPr>
      </p:pic>
      <p:sp>
        <p:nvSpPr>
          <p:cNvPr id="10" name="Espaço Reservado para Texto 19">
            <a:extLst>
              <a:ext uri="{FF2B5EF4-FFF2-40B4-BE49-F238E27FC236}">
                <a16:creationId xmlns:a16="http://schemas.microsoft.com/office/drawing/2014/main" id="{1A78BCEE-ABE2-408A-BDE4-EA478F1B2984}"/>
              </a:ext>
            </a:extLst>
          </p:cNvPr>
          <p:cNvSpPr>
            <a:spLocks noGrp="1"/>
          </p:cNvSpPr>
          <p:nvPr>
            <p:ph type="body" sz="quarter" idx="67" hasCustomPrompt="1"/>
          </p:nvPr>
        </p:nvSpPr>
        <p:spPr>
          <a:xfrm>
            <a:off x="1604075" y="3957120"/>
            <a:ext cx="3353172" cy="596433"/>
          </a:xfrm>
          <a:prstGeom prst="rect">
            <a:avLst/>
          </a:prstGeom>
        </p:spPr>
        <p:txBody>
          <a:bodyPr/>
          <a:lstStyle>
            <a:lvl1pPr marL="0" indent="0" algn="ctr">
              <a:buFontTx/>
              <a:buNone/>
              <a:defRPr sz="2000" b="1" i="1" u="none">
                <a:solidFill>
                  <a:schemeClr val="bg1"/>
                </a:solidFill>
                <a:latin typeface="Calibri" panose="020F0502020204030204" pitchFamily="34" charset="0"/>
                <a:cs typeface="Calibri" panose="020F0502020204030204" pitchFamily="34" charset="0"/>
              </a:defRPr>
            </a:lvl1pPr>
          </a:lstStyle>
          <a:p>
            <a:pPr lvl="0"/>
            <a:r>
              <a:rPr lang="pt-BR" err="1"/>
              <a:t>Calibri</a:t>
            </a:r>
            <a:r>
              <a:rPr lang="pt-BR"/>
              <a:t> </a:t>
            </a:r>
            <a:r>
              <a:rPr lang="pt-BR" err="1"/>
              <a:t>font</a:t>
            </a:r>
            <a:r>
              <a:rPr lang="pt-BR"/>
              <a:t> </a:t>
            </a:r>
            <a:r>
              <a:rPr lang="pt-BR" err="1"/>
              <a:t>italic</a:t>
            </a:r>
            <a:r>
              <a:rPr lang="pt-BR"/>
              <a:t> </a:t>
            </a:r>
            <a:r>
              <a:rPr lang="pt-BR" err="1"/>
              <a:t>bold</a:t>
            </a:r>
            <a:r>
              <a:rPr lang="pt-BR"/>
              <a:t> (</a:t>
            </a:r>
            <a:r>
              <a:rPr lang="pt-BR" err="1"/>
              <a:t>size</a:t>
            </a:r>
            <a:r>
              <a:rPr lang="pt-BR"/>
              <a:t> 20)</a:t>
            </a:r>
          </a:p>
        </p:txBody>
      </p:sp>
      <p:sp>
        <p:nvSpPr>
          <p:cNvPr id="7" name="Espaço Reservado para Texto 19">
            <a:extLst>
              <a:ext uri="{FF2B5EF4-FFF2-40B4-BE49-F238E27FC236}">
                <a16:creationId xmlns:a16="http://schemas.microsoft.com/office/drawing/2014/main" id="{AC114A82-252C-450C-8913-FC2C7247324F}"/>
              </a:ext>
            </a:extLst>
          </p:cNvPr>
          <p:cNvSpPr>
            <a:spLocks noGrp="1"/>
          </p:cNvSpPr>
          <p:nvPr>
            <p:ph type="body" sz="quarter" idx="68" hasCustomPrompt="1"/>
          </p:nvPr>
        </p:nvSpPr>
        <p:spPr>
          <a:xfrm>
            <a:off x="1008184" y="5009774"/>
            <a:ext cx="4544953" cy="596433"/>
          </a:xfrm>
          <a:prstGeom prst="rect">
            <a:avLst/>
          </a:prstGeom>
        </p:spPr>
        <p:txBody>
          <a:bodyPr/>
          <a:lstStyle>
            <a:lvl1pPr marL="0" indent="0" algn="ctr">
              <a:buFontTx/>
              <a:buNone/>
              <a:defRPr sz="1800" b="0" i="1" u="none">
                <a:solidFill>
                  <a:schemeClr val="bg1"/>
                </a:solidFill>
                <a:latin typeface="Calibri" panose="020F0502020204030204" pitchFamily="34" charset="0"/>
                <a:cs typeface="Calibri" panose="020F0502020204030204" pitchFamily="34" charset="0"/>
              </a:defRPr>
            </a:lvl1pPr>
          </a:lstStyle>
          <a:p>
            <a:pPr lvl="0"/>
            <a:r>
              <a:rPr lang="pt-BR" err="1"/>
              <a:t>Calibri</a:t>
            </a:r>
            <a:r>
              <a:rPr lang="pt-BR"/>
              <a:t> </a:t>
            </a:r>
            <a:r>
              <a:rPr lang="pt-BR" err="1"/>
              <a:t>font</a:t>
            </a:r>
            <a:r>
              <a:rPr lang="pt-BR"/>
              <a:t> </a:t>
            </a:r>
            <a:r>
              <a:rPr lang="pt-BR" err="1"/>
              <a:t>italic</a:t>
            </a:r>
            <a:r>
              <a:rPr lang="pt-BR"/>
              <a:t> normal (</a:t>
            </a:r>
            <a:r>
              <a:rPr lang="pt-BR" err="1"/>
              <a:t>size</a:t>
            </a:r>
            <a:r>
              <a:rPr lang="pt-BR"/>
              <a:t> 18)</a:t>
            </a:r>
          </a:p>
        </p:txBody>
      </p:sp>
    </p:spTree>
    <p:extLst>
      <p:ext uri="{BB962C8B-B14F-4D97-AF65-F5344CB8AC3E}">
        <p14:creationId xmlns:p14="http://schemas.microsoft.com/office/powerpoint/2010/main" val="531662987"/>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1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2"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3" y="258471"/>
            <a:ext cx="9787893"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54C0E8"/>
                </a:solidFill>
                <a:latin typeface="Trebuchet MS" panose="020B0603020202020204" pitchFamily="34" charset="0"/>
                <a:ea typeface="+mj-ea"/>
                <a:cs typeface="+mj-cs"/>
              </a:defRPr>
            </a:lvl1pPr>
          </a:lstStyle>
          <a:p>
            <a:r>
              <a:rPr lang="pt-BR" err="1"/>
              <a:t>Trebuchet</a:t>
            </a:r>
            <a:r>
              <a:rPr lang="pt-BR"/>
              <a:t> M </a:t>
            </a:r>
            <a:r>
              <a:rPr lang="pt-BR" err="1"/>
              <a:t>font</a:t>
            </a:r>
            <a:r>
              <a:rPr lang="pt-BR"/>
              <a:t> normal (</a:t>
            </a:r>
            <a:r>
              <a:rPr lang="pt-BR" err="1"/>
              <a:t>size</a:t>
            </a:r>
            <a:r>
              <a:rPr lang="pt-BR"/>
              <a:t> 24)</a:t>
            </a:r>
          </a:p>
        </p:txBody>
      </p:sp>
      <p:sp>
        <p:nvSpPr>
          <p:cNvPr id="19" name="Espaço Reservado para Texto 7">
            <a:extLst>
              <a:ext uri="{FF2B5EF4-FFF2-40B4-BE49-F238E27FC236}">
                <a16:creationId xmlns:a16="http://schemas.microsoft.com/office/drawing/2014/main" id="{8F3442B3-2645-41E3-9218-A6B0CF2CD61C}"/>
              </a:ext>
            </a:extLst>
          </p:cNvPr>
          <p:cNvSpPr>
            <a:spLocks noGrp="1"/>
          </p:cNvSpPr>
          <p:nvPr>
            <p:ph type="body" sz="quarter" idx="65" hasCustomPrompt="1"/>
          </p:nvPr>
        </p:nvSpPr>
        <p:spPr>
          <a:xfrm>
            <a:off x="418751" y="5937859"/>
            <a:ext cx="11225122" cy="453939"/>
          </a:xfrm>
          <a:prstGeom prst="parallelogram">
            <a:avLst/>
          </a:prstGeom>
          <a:solidFill>
            <a:schemeClr val="tx2">
              <a:lumMod val="85000"/>
            </a:schemeClr>
          </a:solidFill>
        </p:spPr>
        <p:txBody>
          <a:bodyPr lIns="0" tIns="36000" rIns="0" bIns="36000" anchor="ctr" anchorCtr="0"/>
          <a:lstStyle>
            <a:lvl1pPr marL="0" indent="0" algn="l">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Tree>
    <p:extLst>
      <p:ext uri="{BB962C8B-B14F-4D97-AF65-F5344CB8AC3E}">
        <p14:creationId xmlns:p14="http://schemas.microsoft.com/office/powerpoint/2010/main" val="3345886265"/>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470405" y="-133350"/>
            <a:ext cx="12662406" cy="6991350"/>
          </a:xfrm>
          <a:prstGeom prst="rect">
            <a:avLst/>
          </a:prstGeom>
          <a:blipFill>
            <a:blip r:embed="rId2" cstate="screen">
              <a:extLst>
                <a:ext uri="{28A0092B-C50C-407E-A947-70E740481C1C}">
                  <a14:useLocalDpi xmlns:a14="http://schemas.microsoft.com/office/drawing/2010/main"/>
                </a:ext>
              </a:extLst>
            </a:blip>
            <a:stretch>
              <a:fillRect t="187"/>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02581" y="-133350"/>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5"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597007" y="2072093"/>
            <a:ext cx="3684814"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597007" y="2544631"/>
            <a:ext cx="3684814"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597007" y="4299953"/>
            <a:ext cx="3642016"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597007" y="3171500"/>
            <a:ext cx="3642016"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3275024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109415" y="1"/>
            <a:ext cx="12301415" cy="6959599"/>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8" name="Espaço Reservado para Imagem 3">
            <a:extLst>
              <a:ext uri="{FF2B5EF4-FFF2-40B4-BE49-F238E27FC236}">
                <a16:creationId xmlns:a16="http://schemas.microsoft.com/office/drawing/2014/main" id="{DBF4B906-DD68-4BD2-8837-E3A9F5890B13}"/>
              </a:ext>
            </a:extLst>
          </p:cNvPr>
          <p:cNvSpPr>
            <a:spLocks noGrp="1"/>
          </p:cNvSpPr>
          <p:nvPr>
            <p:ph type="pic" sz="quarter" idx="12" hasCustomPrompt="1"/>
          </p:nvPr>
        </p:nvSpPr>
        <p:spPr>
          <a:xfrm>
            <a:off x="-2494672" y="5539297"/>
            <a:ext cx="17156334" cy="1420303"/>
          </a:xfrm>
          <a:prstGeom prst="parallelogram">
            <a:avLst/>
          </a:prstGeom>
          <a:solidFill>
            <a:srgbClr val="54565A">
              <a:alpha val="88000"/>
            </a:srgbClr>
          </a:solidFill>
        </p:spPr>
        <p:txBody>
          <a:bodyPr/>
          <a:lstStyle>
            <a:lvl1pPr marL="0" indent="0">
              <a:buNone/>
              <a:defRPr>
                <a:noFill/>
              </a:defRPr>
            </a:lvl1pPr>
          </a:lstStyle>
          <a:p>
            <a:r>
              <a:rPr lang="pt-BR"/>
              <a:t>a</a:t>
            </a:r>
            <a:endParaRPr lang="en-US"/>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b="1">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Tree>
    <p:extLst>
      <p:ext uri="{BB962C8B-B14F-4D97-AF65-F5344CB8AC3E}">
        <p14:creationId xmlns:p14="http://schemas.microsoft.com/office/powerpoint/2010/main" val="1915661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6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19035" y="586419"/>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19033" y="174247"/>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6" name="Imagem 2">
            <a:extLst>
              <a:ext uri="{FF2B5EF4-FFF2-40B4-BE49-F238E27FC236}">
                <a16:creationId xmlns:a16="http://schemas.microsoft.com/office/drawing/2014/main" id="{EE14F3DE-0530-49BC-A989-0332193048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514" y="6568061"/>
            <a:ext cx="283625" cy="226971"/>
          </a:xfrm>
          <a:prstGeom prst="rect">
            <a:avLst/>
          </a:prstGeom>
        </p:spPr>
      </p:pic>
    </p:spTree>
    <p:extLst>
      <p:ext uri="{BB962C8B-B14F-4D97-AF65-F5344CB8AC3E}">
        <p14:creationId xmlns:p14="http://schemas.microsoft.com/office/powerpoint/2010/main" val="15685029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42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528806"/>
            <a:ext cx="6829140" cy="323941"/>
          </a:xfrm>
          <a:prstGeom prst="rect">
            <a:avLst/>
          </a:prstGeom>
        </p:spPr>
        <p:txBody>
          <a:bodyPr/>
          <a:lstStyle>
            <a:lvl1pPr marL="0" indent="0" algn="l">
              <a:buNone/>
              <a:defRPr sz="1138">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5" y="116632"/>
            <a:ext cx="9787893" cy="370620"/>
          </a:xfrm>
          <a:prstGeom prst="rect">
            <a:avLst/>
          </a:prstGeom>
        </p:spPr>
        <p:txBody>
          <a:bodyPr/>
          <a:lstStyle>
            <a:lvl1pPr algn="l">
              <a:tabLst/>
              <a:defRPr sz="195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813"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7" name="Imagem 2">
            <a:extLst>
              <a:ext uri="{FF2B5EF4-FFF2-40B4-BE49-F238E27FC236}">
                <a16:creationId xmlns:a16="http://schemas.microsoft.com/office/drawing/2014/main" id="{D46A5815-5A4B-4F86-93B6-F01FB4533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036" y="6568062"/>
            <a:ext cx="230446" cy="226971"/>
          </a:xfrm>
          <a:prstGeom prst="rect">
            <a:avLst/>
          </a:prstGeom>
        </p:spPr>
      </p:pic>
    </p:spTree>
    <p:extLst>
      <p:ext uri="{BB962C8B-B14F-4D97-AF65-F5344CB8AC3E}">
        <p14:creationId xmlns:p14="http://schemas.microsoft.com/office/powerpoint/2010/main" val="23269211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3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20691"/>
            <a:ext cx="6829140" cy="323941"/>
          </a:xfrm>
          <a:prstGeom prst="rect">
            <a:avLst/>
          </a:prstGeom>
        </p:spPr>
        <p:txBody>
          <a:bodyPr/>
          <a:lstStyle>
            <a:lvl1pPr marL="0" indent="0" algn="l">
              <a:buNone/>
              <a:defRPr sz="1138">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5" y="116632"/>
            <a:ext cx="9787893" cy="370620"/>
          </a:xfrm>
          <a:prstGeom prst="rect">
            <a:avLst/>
          </a:prstGeom>
        </p:spPr>
        <p:txBody>
          <a:bodyPr/>
          <a:lstStyle>
            <a:lvl1pPr algn="l">
              <a:tabLst/>
              <a:defRPr sz="195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746373" y="6513215"/>
            <a:ext cx="6866282" cy="285204"/>
          </a:xfrm>
          <a:prstGeom prst="rect">
            <a:avLst/>
          </a:prstGeom>
        </p:spPr>
        <p:txBody>
          <a:bodyPr/>
          <a:lstStyle>
            <a:lvl1pPr marL="0" indent="0" algn="l">
              <a:buNone/>
              <a:defRPr sz="813" i="1">
                <a:solidFill>
                  <a:schemeClr val="tx1">
                    <a:lumMod val="50000"/>
                    <a:lumOff val="50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8" name="Imagem 2">
            <a:extLst>
              <a:ext uri="{FF2B5EF4-FFF2-40B4-BE49-F238E27FC236}">
                <a16:creationId xmlns:a16="http://schemas.microsoft.com/office/drawing/2014/main" id="{68303B52-9FA5-4978-9C06-C54790D192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855" y="6568062"/>
            <a:ext cx="230446" cy="226971"/>
          </a:xfrm>
          <a:prstGeom prst="rect">
            <a:avLst/>
          </a:prstGeom>
        </p:spPr>
      </p:pic>
    </p:spTree>
    <p:extLst>
      <p:ext uri="{BB962C8B-B14F-4D97-AF65-F5344CB8AC3E}">
        <p14:creationId xmlns:p14="http://schemas.microsoft.com/office/powerpoint/2010/main" val="47321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0_Title Slide">
    <p:bg>
      <p:bgPr>
        <a:solidFill>
          <a:srgbClr val="54C0E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29DB60-5D00-4A25-9109-B70FBEEF2ECF}"/>
              </a:ext>
            </a:extLst>
          </p:cNvPr>
          <p:cNvSpPr/>
          <p:nvPr userDrawn="1"/>
        </p:nvSpPr>
        <p:spPr>
          <a:xfrm>
            <a:off x="10296097" y="28077"/>
            <a:ext cx="1780674" cy="944476"/>
          </a:xfrm>
          <a:prstGeom prst="rect">
            <a:avLst/>
          </a:prstGeom>
          <a:solidFill>
            <a:srgbClr val="54C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3" name="Espaço Reservado para Texto 4">
            <a:extLst>
              <a:ext uri="{FF2B5EF4-FFF2-40B4-BE49-F238E27FC236}">
                <a16:creationId xmlns:a16="http://schemas.microsoft.com/office/drawing/2014/main" id="{6DCB2E07-9127-4E34-879D-2D1C536018EC}"/>
              </a:ext>
            </a:extLst>
          </p:cNvPr>
          <p:cNvSpPr>
            <a:spLocks noGrp="1"/>
          </p:cNvSpPr>
          <p:nvPr>
            <p:ph type="body" sz="quarter" idx="14" hasCustomPrompt="1"/>
          </p:nvPr>
        </p:nvSpPr>
        <p:spPr>
          <a:xfrm>
            <a:off x="660195" y="1257300"/>
            <a:ext cx="4337538" cy="533400"/>
          </a:xfrm>
          <a:prstGeom prst="rect">
            <a:avLst/>
          </a:prstGeom>
        </p:spPr>
        <p:txBody>
          <a:bodyPr/>
          <a:lstStyle>
            <a:lvl1pPr marL="0" indent="0">
              <a:buNone/>
              <a:defRPr lang="pt-BR" sz="1950" b="1" kern="1200" dirty="0">
                <a:solidFill>
                  <a:schemeClr val="bg1"/>
                </a:solidFill>
                <a:latin typeface="Trebuchet MS" panose="020B0603020202020204" pitchFamily="34" charset="0"/>
                <a:ea typeface="+mn-ea"/>
                <a:cs typeface="+mn-cs"/>
              </a:defRPr>
            </a:lvl1pPr>
          </a:lstStyle>
          <a:p>
            <a:pPr lvl="0"/>
            <a:r>
              <a:rPr lang="pt-BR"/>
              <a:t>Clique para adicionar texto</a:t>
            </a:r>
          </a:p>
        </p:txBody>
      </p:sp>
      <p:pic>
        <p:nvPicPr>
          <p:cNvPr id="8" name="Gráfico 17">
            <a:extLst>
              <a:ext uri="{FF2B5EF4-FFF2-40B4-BE49-F238E27FC236}">
                <a16:creationId xmlns:a16="http://schemas.microsoft.com/office/drawing/2014/main" id="{63771DC6-1A6E-B24D-9DFE-2672055417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32372" y="150875"/>
            <a:ext cx="979463" cy="323898"/>
          </a:xfrm>
          <a:prstGeom prst="rect">
            <a:avLst/>
          </a:prstGeom>
        </p:spPr>
      </p:pic>
      <p:sp>
        <p:nvSpPr>
          <p:cNvPr id="9" name="Content Placeholder 2">
            <a:extLst>
              <a:ext uri="{FF2B5EF4-FFF2-40B4-BE49-F238E27FC236}">
                <a16:creationId xmlns:a16="http://schemas.microsoft.com/office/drawing/2014/main" id="{74779552-ECD3-4549-A766-36B405C8173E}"/>
              </a:ext>
            </a:extLst>
          </p:cNvPr>
          <p:cNvSpPr>
            <a:spLocks noGrp="1"/>
          </p:cNvSpPr>
          <p:nvPr>
            <p:ph idx="1"/>
          </p:nvPr>
        </p:nvSpPr>
        <p:spPr>
          <a:xfrm>
            <a:off x="660194" y="2121487"/>
            <a:ext cx="10972800" cy="5113538"/>
          </a:xfrm>
          <a:prstGeom prst="rect">
            <a:avLst/>
          </a:prstGeom>
        </p:spPr>
        <p:txBody>
          <a:bodyPr>
            <a:noAutofit/>
          </a:bodyPr>
          <a:lstStyle>
            <a:lvl1pPr algn="l" rtl="0" fontAlgn="base">
              <a:lnSpc>
                <a:spcPct val="90000"/>
              </a:lnSpc>
              <a:spcBef>
                <a:spcPts val="336"/>
              </a:spcBef>
              <a:spcAft>
                <a:spcPts val="336"/>
              </a:spcAft>
              <a:buClr>
                <a:srgbClr val="FFD600"/>
              </a:buClr>
              <a:buSzPct val="90000"/>
              <a:buFont typeface="Verdana" pitchFamily="34" charset="0"/>
              <a:buChar char="●"/>
              <a:defRPr lang="en-US" sz="1463" kern="1200" noProof="0" dirty="0">
                <a:solidFill>
                  <a:schemeClr val="bg1"/>
                </a:solidFill>
                <a:latin typeface="+mn-lt"/>
                <a:ea typeface="Verdana" pitchFamily="34" charset="0"/>
                <a:cs typeface="Verdana" pitchFamily="34" charset="0"/>
              </a:defRPr>
            </a:lvl1pPr>
            <a:lvl2pPr marL="542939" indent="-208810" algn="l" rtl="0" fontAlgn="base">
              <a:lnSpc>
                <a:spcPct val="90000"/>
              </a:lnSpc>
              <a:spcBef>
                <a:spcPts val="336"/>
              </a:spcBef>
              <a:spcAft>
                <a:spcPts val="336"/>
              </a:spcAft>
              <a:buClr>
                <a:schemeClr val="tx2">
                  <a:lumMod val="85000"/>
                </a:schemeClr>
              </a:buClr>
              <a:buSzPct val="80000"/>
              <a:buFont typeface="Wingdings" pitchFamily="2" charset="2"/>
              <a:buChar char="v"/>
              <a:defRPr lang="en-US" sz="1463" kern="1200" noProof="0" dirty="0">
                <a:solidFill>
                  <a:schemeClr val="bg1"/>
                </a:solidFill>
                <a:latin typeface="+mn-lt"/>
                <a:ea typeface="Verdana" pitchFamily="34" charset="0"/>
                <a:cs typeface="Verdana" pitchFamily="34" charset="0"/>
              </a:defRPr>
            </a:lvl2pPr>
            <a:lvl3pPr marL="928688" indent="-185738" algn="l" rtl="0" fontAlgn="base">
              <a:lnSpc>
                <a:spcPct val="90000"/>
              </a:lnSpc>
              <a:spcBef>
                <a:spcPts val="336"/>
              </a:spcBef>
              <a:spcAft>
                <a:spcPts val="336"/>
              </a:spcAft>
              <a:buClr>
                <a:schemeClr val="bg1"/>
              </a:buClr>
              <a:buSzPct val="80000"/>
              <a:buFont typeface="Wingdings" panose="05000000000000000000" pitchFamily="2" charset="2"/>
              <a:buChar char="§"/>
              <a:defRPr lang="en-US" sz="1463" kern="1200" noProof="0" dirty="0">
                <a:solidFill>
                  <a:schemeClr val="bg1"/>
                </a:solidFill>
                <a:latin typeface="+mn-lt"/>
                <a:ea typeface="Verdana" pitchFamily="34" charset="0"/>
                <a:cs typeface="Verdana" pitchFamily="34" charset="0"/>
              </a:defRPr>
            </a:lvl3pPr>
            <a:lvl4pPr algn="l" rtl="0" fontAlgn="base">
              <a:lnSpc>
                <a:spcPct val="90000"/>
              </a:lnSpc>
              <a:spcBef>
                <a:spcPts val="336"/>
              </a:spcBef>
              <a:spcAft>
                <a:spcPts val="336"/>
              </a:spcAft>
              <a:buClr>
                <a:schemeClr val="accent1">
                  <a:lumMod val="60000"/>
                  <a:lumOff val="40000"/>
                </a:schemeClr>
              </a:buClr>
              <a:buSzPct val="80000"/>
              <a:defRPr lang="en-US" sz="1463" kern="1200" noProof="0" dirty="0">
                <a:solidFill>
                  <a:schemeClr val="bg1"/>
                </a:solidFill>
                <a:latin typeface="+mn-lt"/>
                <a:ea typeface="Verdana" pitchFamily="34" charset="0"/>
                <a:cs typeface="Verdana" pitchFamily="34" charset="0"/>
              </a:defRPr>
            </a:lvl4pPr>
            <a:lvl5pPr algn="l" rtl="0" fontAlgn="base">
              <a:lnSpc>
                <a:spcPct val="90000"/>
              </a:lnSpc>
              <a:spcBef>
                <a:spcPts val="336"/>
              </a:spcBef>
              <a:spcAft>
                <a:spcPts val="336"/>
              </a:spcAft>
              <a:buClr>
                <a:schemeClr val="accent4">
                  <a:lumMod val="40000"/>
                  <a:lumOff val="60000"/>
                </a:schemeClr>
              </a:buClr>
              <a:buSzPct val="80000"/>
              <a:defRPr lang="en-GB" sz="1463" kern="1200" noProof="0" dirty="0">
                <a:solidFill>
                  <a:schemeClr val="bg1"/>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Rectangle 1">
            <a:extLst>
              <a:ext uri="{FF2B5EF4-FFF2-40B4-BE49-F238E27FC236}">
                <a16:creationId xmlns:a16="http://schemas.microsoft.com/office/drawing/2014/main" id="{BCDE06C1-AC03-41D3-ABCD-4175E51A4AEB}"/>
              </a:ext>
            </a:extLst>
          </p:cNvPr>
          <p:cNvSpPr/>
          <p:nvPr userDrawn="1"/>
        </p:nvSpPr>
        <p:spPr>
          <a:xfrm>
            <a:off x="10967433" y="121790"/>
            <a:ext cx="1109338" cy="382073"/>
          </a:xfrm>
          <a:prstGeom prst="rect">
            <a:avLst/>
          </a:prstGeom>
          <a:solidFill>
            <a:srgbClr val="54C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63"/>
          </a:p>
        </p:txBody>
      </p:sp>
      <p:sp>
        <p:nvSpPr>
          <p:cNvPr id="7" name="Espaço Reservado para Imagem 3">
            <a:extLst>
              <a:ext uri="{FF2B5EF4-FFF2-40B4-BE49-F238E27FC236}">
                <a16:creationId xmlns:a16="http://schemas.microsoft.com/office/drawing/2014/main" id="{4323422F-A00B-4F91-8B20-D0522DE22468}"/>
              </a:ext>
            </a:extLst>
          </p:cNvPr>
          <p:cNvSpPr>
            <a:spLocks noGrp="1"/>
          </p:cNvSpPr>
          <p:nvPr>
            <p:ph type="pic" sz="quarter" idx="20"/>
          </p:nvPr>
        </p:nvSpPr>
        <p:spPr>
          <a:xfrm>
            <a:off x="10626511" y="176416"/>
            <a:ext cx="1402910" cy="59671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9756634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9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322696" y="1541463"/>
            <a:ext cx="11015445" cy="4057232"/>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r>
              <a:rPr lang="pt-BR"/>
              <a:t>.</a:t>
            </a: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4"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9" name="Espaço Reservado para Texto 7">
            <a:extLst>
              <a:ext uri="{FF2B5EF4-FFF2-40B4-BE49-F238E27FC236}">
                <a16:creationId xmlns:a16="http://schemas.microsoft.com/office/drawing/2014/main" id="{C433449F-5D01-4CDC-BA19-6F923E3DE926}"/>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10" name="Imagem 2">
            <a:extLst>
              <a:ext uri="{FF2B5EF4-FFF2-40B4-BE49-F238E27FC236}">
                <a16:creationId xmlns:a16="http://schemas.microsoft.com/office/drawing/2014/main" id="{7881EC2B-F80B-4987-B3A7-1840FEEED6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146" y="6556676"/>
            <a:ext cx="283625" cy="226971"/>
          </a:xfrm>
          <a:prstGeom prst="rect">
            <a:avLst/>
          </a:prstGeom>
        </p:spPr>
      </p:pic>
    </p:spTree>
    <p:extLst>
      <p:ext uri="{BB962C8B-B14F-4D97-AF65-F5344CB8AC3E}">
        <p14:creationId xmlns:p14="http://schemas.microsoft.com/office/powerpoint/2010/main" val="3945853287"/>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6" y="514227"/>
            <a:ext cx="6829139" cy="323941"/>
          </a:xfrm>
          <a:prstGeom prst="rect">
            <a:avLst/>
          </a:prstGeom>
        </p:spPr>
        <p:txBody>
          <a:bodyPr/>
          <a:lstStyle>
            <a:lvl1pPr marL="0" indent="0" algn="l">
              <a:buNone/>
              <a:defRPr sz="137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4" y="150183"/>
            <a:ext cx="9787893" cy="370620"/>
          </a:xfrm>
          <a:prstGeom prst="rect">
            <a:avLst/>
          </a:prstGeom>
        </p:spPr>
        <p:txBody>
          <a:bodyPr/>
          <a:lstStyle>
            <a:lvl1pPr algn="l">
              <a:tabLst/>
              <a:defRPr sz="2349"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1117969" y="6535271"/>
            <a:ext cx="7766889" cy="285204"/>
          </a:xfrm>
          <a:prstGeom prst="rect">
            <a:avLst/>
          </a:prstGeom>
        </p:spPr>
        <p:txBody>
          <a:bodyPr/>
          <a:lstStyle>
            <a:lvl1pPr marL="0" indent="0" algn="l">
              <a:buNone/>
              <a:defRPr sz="978" i="1">
                <a:solidFill>
                  <a:srgbClr val="666666"/>
                </a:solidFill>
                <a:latin typeface="+mn-lt"/>
              </a:defRPr>
            </a:lvl1pPr>
          </a:lstStyle>
          <a:p>
            <a:pPr lvl="0"/>
            <a:r>
              <a:rPr lang="pt-BR"/>
              <a:t>Calibri font normal (size 10)</a:t>
            </a:r>
          </a:p>
        </p:txBody>
      </p:sp>
    </p:spTree>
    <p:extLst>
      <p:ext uri="{BB962C8B-B14F-4D97-AF65-F5344CB8AC3E}">
        <p14:creationId xmlns:p14="http://schemas.microsoft.com/office/powerpoint/2010/main" val="2986048338"/>
      </p:ext>
    </p:extLst>
  </p:cSld>
  <p:clrMapOvr>
    <a:masterClrMapping/>
  </p:clrMapOvr>
  <p:transition>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1_Title Slid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56A1DC1F-643F-46D4-892D-8F597BC63AE7}"/>
              </a:ext>
            </a:extLst>
          </p:cNvPr>
          <p:cNvSpPr>
            <a:spLocks noGrp="1"/>
          </p:cNvSpPr>
          <p:nvPr>
            <p:ph type="pic" sz="quarter" idx="13" hasCustomPrompt="1"/>
          </p:nvPr>
        </p:nvSpPr>
        <p:spPr>
          <a:xfrm>
            <a:off x="5280821" y="0"/>
            <a:ext cx="9355015" cy="6858000"/>
          </a:xfrm>
          <a:prstGeom prst="parallelogram">
            <a:avLst/>
          </a:prstGeom>
        </p:spPr>
        <p:txBody>
          <a:bodyPr/>
          <a:lstStyle>
            <a:lvl1pPr marL="0" indent="0">
              <a:buNone/>
              <a:defRPr sz="1761">
                <a:solidFill>
                  <a:schemeClr val="bg1"/>
                </a:solidFill>
                <a:latin typeface="Calibri" panose="020F0502020204030204" pitchFamily="34" charset="0"/>
                <a:cs typeface="Calibri" panose="020F0502020204030204" pitchFamily="34" charset="0"/>
              </a:defRPr>
            </a:lvl1pPr>
          </a:lstStyle>
          <a:p>
            <a:r>
              <a:rPr lang="pt-BR"/>
              <a:t> </a:t>
            </a:r>
          </a:p>
        </p:txBody>
      </p:sp>
      <p:sp>
        <p:nvSpPr>
          <p:cNvPr id="5" name="Espaço Reservado para Texto 4">
            <a:extLst>
              <a:ext uri="{FF2B5EF4-FFF2-40B4-BE49-F238E27FC236}">
                <a16:creationId xmlns:a16="http://schemas.microsoft.com/office/drawing/2014/main" id="{7C5AC681-723F-4C6D-B59D-CD03B446A45E}"/>
              </a:ext>
            </a:extLst>
          </p:cNvPr>
          <p:cNvSpPr>
            <a:spLocks noGrp="1"/>
          </p:cNvSpPr>
          <p:nvPr>
            <p:ph type="body" sz="quarter" idx="14" hasCustomPrompt="1"/>
          </p:nvPr>
        </p:nvSpPr>
        <p:spPr>
          <a:xfrm>
            <a:off x="488049" y="298753"/>
            <a:ext cx="6316953" cy="533400"/>
          </a:xfrm>
          <a:prstGeom prst="rect">
            <a:avLst/>
          </a:prstGeom>
        </p:spPr>
        <p:txBody>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24)</a:t>
            </a:r>
            <a:endParaRPr lang="en-US"/>
          </a:p>
        </p:txBody>
      </p:sp>
      <p:sp>
        <p:nvSpPr>
          <p:cNvPr id="9" name="Content Placeholder 2">
            <a:extLst>
              <a:ext uri="{FF2B5EF4-FFF2-40B4-BE49-F238E27FC236}">
                <a16:creationId xmlns:a16="http://schemas.microsoft.com/office/drawing/2014/main" id="{4757E2FF-C0E9-407F-B94E-109DCA50871D}"/>
              </a:ext>
            </a:extLst>
          </p:cNvPr>
          <p:cNvSpPr>
            <a:spLocks noGrp="1"/>
          </p:cNvSpPr>
          <p:nvPr>
            <p:ph idx="1"/>
          </p:nvPr>
        </p:nvSpPr>
        <p:spPr>
          <a:xfrm>
            <a:off x="591456" y="1096626"/>
            <a:ext cx="4865986" cy="4525964"/>
          </a:xfrm>
          <a:prstGeom prst="rect">
            <a:avLst/>
          </a:prstGeom>
        </p:spPr>
        <p:txBody>
          <a:bodyPr>
            <a:noAutofit/>
          </a:bodyPr>
          <a:lstStyle>
            <a:lvl1pPr>
              <a:spcBef>
                <a:spcPts val="414"/>
              </a:spcBef>
              <a:spcAft>
                <a:spcPts val="414"/>
              </a:spcAft>
              <a:buClr>
                <a:srgbClr val="54C0E8"/>
              </a:buClr>
              <a:buSzPct val="110000"/>
              <a:buFont typeface="Verdana" pitchFamily="34" charset="0"/>
              <a:buChar char="●"/>
              <a:defRPr sz="1600">
                <a:solidFill>
                  <a:schemeClr val="tx1">
                    <a:lumMod val="75000"/>
                    <a:lumOff val="25000"/>
                  </a:schemeClr>
                </a:solidFill>
                <a:latin typeface="+mn-lt"/>
                <a:ea typeface="Verdana" pitchFamily="34" charset="0"/>
                <a:cs typeface="Verdana" pitchFamily="34" charset="0"/>
              </a:defRPr>
            </a:lvl1pPr>
            <a:lvl2pPr marL="668233" indent="-256997">
              <a:spcBef>
                <a:spcPts val="414"/>
              </a:spcBef>
              <a:spcAft>
                <a:spcPts val="414"/>
              </a:spcAft>
              <a:buClr>
                <a:schemeClr val="tx1">
                  <a:lumMod val="50000"/>
                  <a:lumOff val="50000"/>
                </a:schemeClr>
              </a:buClr>
              <a:buFont typeface="Wingdings" pitchFamily="2" charset="2"/>
              <a:buChar char="v"/>
              <a:defRPr sz="1600">
                <a:solidFill>
                  <a:schemeClr val="tx1">
                    <a:lumMod val="75000"/>
                    <a:lumOff val="25000"/>
                  </a:schemeClr>
                </a:solidFill>
                <a:latin typeface="+mn-lt"/>
                <a:ea typeface="Verdana" pitchFamily="34" charset="0"/>
                <a:cs typeface="Verdana" pitchFamily="34" charset="0"/>
              </a:defRPr>
            </a:lvl2pPr>
            <a:lvl3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3pPr>
            <a:lvl4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4pPr>
            <a:lvl5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94268922"/>
      </p:ext>
    </p:extLst>
  </p:cSld>
  <p:clrMapOvr>
    <a:masterClrMapping/>
  </p:clrMapOvr>
  <p:transition>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C764DE79-268F-4C1A-8933-263129D2AF90}" type="datetimeFigureOut">
              <a:rPr lang="en-US" dirty="0"/>
              <a:t>4/27/2021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73393218"/>
      </p:ext>
    </p:extLst>
  </p:cSld>
  <p:clrMapOvr>
    <a:masterClrMapping/>
  </p:clrMapOvr>
  <p:transition spd="slow">
    <p:wipe dir="r"/>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6" name="Espaço Reservado para Imagem 3">
            <a:extLst>
              <a:ext uri="{FF2B5EF4-FFF2-40B4-BE49-F238E27FC236}">
                <a16:creationId xmlns:a16="http://schemas.microsoft.com/office/drawing/2014/main" id="{B3C3573C-5D1B-DF4C-BB8A-3668F9A71406}"/>
              </a:ext>
            </a:extLst>
          </p:cNvPr>
          <p:cNvSpPr>
            <a:spLocks noGrp="1"/>
          </p:cNvSpPr>
          <p:nvPr>
            <p:ph type="pic" sz="quarter" idx="12" hasCustomPrompt="1"/>
          </p:nvPr>
        </p:nvSpPr>
        <p:spPr>
          <a:xfrm>
            <a:off x="-2494671" y="5539297"/>
            <a:ext cx="17343903" cy="1420303"/>
          </a:xfrm>
          <a:prstGeom prst="parallelogram">
            <a:avLst/>
          </a:prstGeom>
          <a:solidFill>
            <a:srgbClr val="54565A">
              <a:alpha val="88000"/>
            </a:srgbClr>
          </a:solidFill>
        </p:spPr>
        <p:txBody>
          <a:bodyPr/>
          <a:lstStyle>
            <a:lvl1pPr>
              <a:defRPr lang="en-US" dirty="0">
                <a:noFill/>
              </a:defRPr>
            </a:lvl1pPr>
          </a:lstStyle>
          <a:p>
            <a:pPr marL="0" lvl="0" indent="0">
              <a:buNone/>
            </a:pPr>
            <a:r>
              <a:rPr lang="pt-BR"/>
              <a:t>aa</a:t>
            </a:r>
            <a:endParaRPr lang="en-US"/>
          </a:p>
        </p:txBody>
      </p:sp>
      <p:sp>
        <p:nvSpPr>
          <p:cNvPr id="11" name="Espaço Reservado para Texto 6">
            <a:extLst>
              <a:ext uri="{FF2B5EF4-FFF2-40B4-BE49-F238E27FC236}">
                <a16:creationId xmlns:a16="http://schemas.microsoft.com/office/drawing/2014/main" id="{38F0C60C-7209-BE4D-BAFD-52D1734A907C}"/>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600"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9417"/>
            <a:ext cx="15160038" cy="8388384"/>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94101284"/>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2"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3" y="258471"/>
            <a:ext cx="9787893" cy="370620"/>
          </a:xfrm>
          <a:prstGeom prst="rect">
            <a:avLst/>
          </a:prstGeom>
        </p:spPr>
        <p:txBody>
          <a:bodyPr/>
          <a:lstStyle>
            <a:lvl1pPr algn="l" rtl="0" fontAlgn="base">
              <a:lnSpc>
                <a:spcPct val="90000"/>
              </a:lnSpc>
              <a:spcBef>
                <a:spcPct val="0"/>
              </a:spcBef>
              <a:spcAft>
                <a:spcPct val="0"/>
              </a:spcAft>
              <a:tabLst/>
              <a:defRPr lang="pt-BR" sz="2400" b="1" kern="1200" dirty="0">
                <a:solidFill>
                  <a:srgbClr val="54C0E8"/>
                </a:solidFill>
                <a:latin typeface="Trebuchet MS" panose="020B0603020202020204" pitchFamily="34" charset="0"/>
                <a:ea typeface="+mj-ea"/>
                <a:cs typeface="+mj-cs"/>
              </a:defRPr>
            </a:lvl1pPr>
          </a:lstStyle>
          <a:p>
            <a:r>
              <a:rPr lang="pt-BR" err="1"/>
              <a:t>Trebuchet</a:t>
            </a:r>
            <a:r>
              <a:rPr lang="pt-BR"/>
              <a:t> M </a:t>
            </a:r>
            <a:r>
              <a:rPr lang="pt-BR" err="1"/>
              <a:t>font</a:t>
            </a:r>
            <a:r>
              <a:rPr lang="pt-BR"/>
              <a:t> normal (</a:t>
            </a:r>
            <a:r>
              <a:rPr lang="pt-BR" err="1"/>
              <a:t>size</a:t>
            </a:r>
            <a:r>
              <a:rPr lang="pt-BR"/>
              <a:t> 24)</a:t>
            </a:r>
          </a:p>
        </p:txBody>
      </p:sp>
      <p:sp>
        <p:nvSpPr>
          <p:cNvPr id="19" name="Espaço Reservado para Texto 7">
            <a:extLst>
              <a:ext uri="{FF2B5EF4-FFF2-40B4-BE49-F238E27FC236}">
                <a16:creationId xmlns:a16="http://schemas.microsoft.com/office/drawing/2014/main" id="{8F3442B3-2645-41E3-9218-A6B0CF2CD61C}"/>
              </a:ext>
            </a:extLst>
          </p:cNvPr>
          <p:cNvSpPr>
            <a:spLocks noGrp="1"/>
          </p:cNvSpPr>
          <p:nvPr>
            <p:ph type="body" sz="quarter" idx="65" hasCustomPrompt="1"/>
          </p:nvPr>
        </p:nvSpPr>
        <p:spPr>
          <a:xfrm>
            <a:off x="418751" y="5937859"/>
            <a:ext cx="11225122" cy="453939"/>
          </a:xfrm>
          <a:prstGeom prst="parallelogram">
            <a:avLst/>
          </a:prstGeom>
          <a:solidFill>
            <a:schemeClr val="tx2">
              <a:lumMod val="85000"/>
            </a:schemeClr>
          </a:solidFill>
        </p:spPr>
        <p:txBody>
          <a:bodyPr lIns="0" tIns="36000" rIns="0" bIns="36000" anchor="ctr" anchorCtr="0"/>
          <a:lstStyle>
            <a:lvl1pPr marL="0" indent="0" algn="l">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Tree>
    <p:extLst>
      <p:ext uri="{BB962C8B-B14F-4D97-AF65-F5344CB8AC3E}">
        <p14:creationId xmlns:p14="http://schemas.microsoft.com/office/powerpoint/2010/main" val="3194006345"/>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6" name="Espaço Reservado para Imagem 3">
            <a:extLst>
              <a:ext uri="{FF2B5EF4-FFF2-40B4-BE49-F238E27FC236}">
                <a16:creationId xmlns:a16="http://schemas.microsoft.com/office/drawing/2014/main" id="{B3C3573C-5D1B-DF4C-BB8A-3668F9A71406}"/>
              </a:ext>
            </a:extLst>
          </p:cNvPr>
          <p:cNvSpPr>
            <a:spLocks noGrp="1"/>
          </p:cNvSpPr>
          <p:nvPr>
            <p:ph type="pic" sz="quarter" idx="12" hasCustomPrompt="1"/>
          </p:nvPr>
        </p:nvSpPr>
        <p:spPr>
          <a:xfrm>
            <a:off x="-2494671" y="5539297"/>
            <a:ext cx="17343903" cy="1420303"/>
          </a:xfrm>
          <a:prstGeom prst="parallelogram">
            <a:avLst/>
          </a:prstGeom>
          <a:solidFill>
            <a:srgbClr val="54565A">
              <a:alpha val="88000"/>
            </a:srgbClr>
          </a:solidFill>
        </p:spPr>
        <p:txBody>
          <a:bodyPr/>
          <a:lstStyle>
            <a:lvl1pPr>
              <a:defRPr lang="en-US" dirty="0">
                <a:noFill/>
              </a:defRPr>
            </a:lvl1pPr>
          </a:lstStyle>
          <a:p>
            <a:pPr marL="0" lvl="0" indent="0">
              <a:buNone/>
            </a:pPr>
            <a:r>
              <a:rPr lang="pt-BR"/>
              <a:t>aa</a:t>
            </a:r>
            <a:endParaRPr lang="en-US"/>
          </a:p>
        </p:txBody>
      </p:sp>
      <p:sp>
        <p:nvSpPr>
          <p:cNvPr id="11" name="Espaço Reservado para Texto 6">
            <a:extLst>
              <a:ext uri="{FF2B5EF4-FFF2-40B4-BE49-F238E27FC236}">
                <a16:creationId xmlns:a16="http://schemas.microsoft.com/office/drawing/2014/main" id="{38F0C60C-7209-BE4D-BAFD-52D1734A907C}"/>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600"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9417"/>
            <a:ext cx="15160038" cy="8388384"/>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1864407935"/>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7620CBA-8E0B-4BD3-9D94-B97C3FB94389}"/>
              </a:ext>
            </a:extLst>
          </p:cNvPr>
          <p:cNvSpPr>
            <a:spLocks noGrp="1"/>
          </p:cNvSpPr>
          <p:nvPr>
            <p:ph type="title" hasCustomPrompt="1"/>
          </p:nvPr>
        </p:nvSpPr>
        <p:spPr>
          <a:xfrm>
            <a:off x="259581" y="164154"/>
            <a:ext cx="9787893" cy="370620"/>
          </a:xfrm>
          <a:prstGeom prst="rect">
            <a:avLst/>
          </a:prstGeom>
        </p:spPr>
        <p:txBody>
          <a:bodyPr/>
          <a:lstStyle>
            <a:lvl1pPr algn="l">
              <a:tabLst/>
              <a:defRPr lang="pt-BR" sz="2400" b="1" kern="1200" dirty="0">
                <a:solidFill>
                  <a:srgbClr val="54C0E8"/>
                </a:solidFill>
                <a:latin typeface="Trebuchet MS" panose="020B0603020202020204" pitchFamily="34" charset="0"/>
                <a:ea typeface="+mn-ea"/>
                <a:cs typeface="+mn-cs"/>
              </a:defRPr>
            </a:lvl1pPr>
          </a:lstStyle>
          <a:p>
            <a:pPr marL="0" lvl="0" indent="0" algn="l" rtl="0" fontAlgn="base">
              <a:lnSpc>
                <a:spcPct val="90000"/>
              </a:lnSpc>
              <a:spcBef>
                <a:spcPts val="1000"/>
              </a:spcBef>
              <a:spcAft>
                <a:spcPct val="0"/>
              </a:spcAft>
              <a:buFont typeface="Arial" panose="020B0604020202020204" pitchFamily="34" charset="0"/>
              <a:buNone/>
            </a:pPr>
            <a:r>
              <a:rPr lang="pt-BR" err="1"/>
              <a:t>Trebuchet</a:t>
            </a:r>
            <a:r>
              <a:rPr lang="pt-BR"/>
              <a:t> M </a:t>
            </a:r>
            <a:r>
              <a:rPr lang="pt-BR" err="1"/>
              <a:t>font</a:t>
            </a:r>
            <a:r>
              <a:rPr lang="pt-BR"/>
              <a:t> normal (</a:t>
            </a:r>
            <a:r>
              <a:rPr lang="pt-BR" err="1"/>
              <a:t>size</a:t>
            </a:r>
            <a:r>
              <a:rPr lang="pt-BR"/>
              <a:t> 24)</a:t>
            </a:r>
          </a:p>
        </p:txBody>
      </p:sp>
      <p:sp>
        <p:nvSpPr>
          <p:cNvPr id="5" name="Content Placeholder 2">
            <a:extLst>
              <a:ext uri="{FF2B5EF4-FFF2-40B4-BE49-F238E27FC236}">
                <a16:creationId xmlns:a16="http://schemas.microsoft.com/office/drawing/2014/main" id="{46C05298-EBC0-47DF-9B78-B2B41456B9D8}"/>
              </a:ext>
            </a:extLst>
          </p:cNvPr>
          <p:cNvSpPr>
            <a:spLocks noGrp="1"/>
          </p:cNvSpPr>
          <p:nvPr>
            <p:ph idx="1" hasCustomPrompt="1"/>
          </p:nvPr>
        </p:nvSpPr>
        <p:spPr>
          <a:xfrm>
            <a:off x="590023" y="1011047"/>
            <a:ext cx="10860805" cy="5158934"/>
          </a:xfrm>
          <a:prstGeom prst="rect">
            <a:avLst/>
          </a:prstGeom>
        </p:spPr>
        <p:txBody>
          <a:bodyPr>
            <a:noAutofit/>
          </a:bodyPr>
          <a:lstStyle>
            <a:lvl1pPr algn="l" rtl="0" fontAlgn="base">
              <a:lnSpc>
                <a:spcPct val="90000"/>
              </a:lnSpc>
              <a:spcBef>
                <a:spcPts val="414"/>
              </a:spcBef>
              <a:spcAft>
                <a:spcPts val="414"/>
              </a:spcAft>
              <a:buClr>
                <a:srgbClr val="54C0E8"/>
              </a:buClr>
              <a:buSzPct val="90000"/>
              <a:buFont typeface="Verdana" pitchFamily="34" charset="0"/>
              <a:buChar char="●"/>
              <a:defRPr lang="en-US" sz="1600" kern="1200" noProof="0" dirty="0">
                <a:solidFill>
                  <a:srgbClr val="282828"/>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282828"/>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282828"/>
                </a:solidFill>
                <a:latin typeface="+mn-lt"/>
                <a:ea typeface="Verdana" pitchFamily="34" charset="0"/>
                <a:cs typeface="Verdana"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282828"/>
                </a:solidFill>
                <a:latin typeface="+mn-lt"/>
                <a:ea typeface="Verdana" pitchFamily="34" charset="0"/>
                <a:cs typeface="Verdana"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Espaço Reservado para Texto 7">
            <a:extLst>
              <a:ext uri="{FF2B5EF4-FFF2-40B4-BE49-F238E27FC236}">
                <a16:creationId xmlns:a16="http://schemas.microsoft.com/office/drawing/2014/main" id="{4CC998EB-1F76-4247-8F46-026EDBC93CCD}"/>
              </a:ext>
            </a:extLst>
          </p:cNvPr>
          <p:cNvSpPr>
            <a:spLocks noGrp="1"/>
          </p:cNvSpPr>
          <p:nvPr>
            <p:ph type="body" sz="quarter" idx="49" hasCustomPrompt="1"/>
          </p:nvPr>
        </p:nvSpPr>
        <p:spPr>
          <a:xfrm>
            <a:off x="262583" y="586664"/>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Tree>
    <p:extLst>
      <p:ext uri="{BB962C8B-B14F-4D97-AF65-F5344CB8AC3E}">
        <p14:creationId xmlns:p14="http://schemas.microsoft.com/office/powerpoint/2010/main" val="922680697"/>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7620CBA-8E0B-4BD3-9D94-B97C3FB94389}"/>
              </a:ext>
            </a:extLst>
          </p:cNvPr>
          <p:cNvSpPr>
            <a:spLocks noGrp="1"/>
          </p:cNvSpPr>
          <p:nvPr>
            <p:ph type="title" hasCustomPrompt="1"/>
          </p:nvPr>
        </p:nvSpPr>
        <p:spPr>
          <a:xfrm>
            <a:off x="259581" y="164154"/>
            <a:ext cx="9787893" cy="370620"/>
          </a:xfrm>
          <a:prstGeom prst="rect">
            <a:avLst/>
          </a:prstGeom>
        </p:spPr>
        <p:txBody>
          <a:bodyPr/>
          <a:lstStyle>
            <a:lvl1pPr algn="l">
              <a:tabLst/>
              <a:defRPr lang="pt-BR" sz="2400" b="1" kern="1200" dirty="0">
                <a:solidFill>
                  <a:srgbClr val="54C0E8"/>
                </a:solidFill>
                <a:latin typeface="Trebuchet MS" panose="020B0603020202020204" pitchFamily="34" charset="0"/>
                <a:ea typeface="+mn-ea"/>
                <a:cs typeface="+mn-cs"/>
              </a:defRPr>
            </a:lvl1pPr>
          </a:lstStyle>
          <a:p>
            <a:pPr marL="0" lvl="0" indent="0" algn="l" rtl="0" fontAlgn="base">
              <a:lnSpc>
                <a:spcPct val="90000"/>
              </a:lnSpc>
              <a:spcBef>
                <a:spcPts val="1000"/>
              </a:spcBef>
              <a:spcAft>
                <a:spcPct val="0"/>
              </a:spcAft>
              <a:buFont typeface="Arial" panose="020B0604020202020204" pitchFamily="34" charset="0"/>
              <a:buNone/>
            </a:pPr>
            <a:r>
              <a:rPr lang="pt-BR" err="1"/>
              <a:t>Trebuchet</a:t>
            </a:r>
            <a:r>
              <a:rPr lang="pt-BR"/>
              <a:t> M </a:t>
            </a:r>
            <a:r>
              <a:rPr lang="pt-BR" err="1"/>
              <a:t>font</a:t>
            </a:r>
            <a:r>
              <a:rPr lang="pt-BR"/>
              <a:t> normal (</a:t>
            </a:r>
            <a:r>
              <a:rPr lang="pt-BR" err="1"/>
              <a:t>size</a:t>
            </a:r>
            <a:r>
              <a:rPr lang="pt-BR"/>
              <a:t> 24)</a:t>
            </a:r>
          </a:p>
        </p:txBody>
      </p:sp>
      <p:sp>
        <p:nvSpPr>
          <p:cNvPr id="5" name="Content Placeholder 2">
            <a:extLst>
              <a:ext uri="{FF2B5EF4-FFF2-40B4-BE49-F238E27FC236}">
                <a16:creationId xmlns:a16="http://schemas.microsoft.com/office/drawing/2014/main" id="{46C05298-EBC0-47DF-9B78-B2B41456B9D8}"/>
              </a:ext>
            </a:extLst>
          </p:cNvPr>
          <p:cNvSpPr>
            <a:spLocks noGrp="1"/>
          </p:cNvSpPr>
          <p:nvPr>
            <p:ph idx="1" hasCustomPrompt="1"/>
          </p:nvPr>
        </p:nvSpPr>
        <p:spPr>
          <a:xfrm>
            <a:off x="590023" y="1011047"/>
            <a:ext cx="10860805" cy="5158934"/>
          </a:xfrm>
          <a:prstGeom prst="rect">
            <a:avLst/>
          </a:prstGeom>
        </p:spPr>
        <p:txBody>
          <a:bodyPr>
            <a:noAutofit/>
          </a:bodyPr>
          <a:lstStyle>
            <a:lvl1pPr algn="l" rtl="0" fontAlgn="base">
              <a:lnSpc>
                <a:spcPct val="90000"/>
              </a:lnSpc>
              <a:spcBef>
                <a:spcPts val="414"/>
              </a:spcBef>
              <a:spcAft>
                <a:spcPts val="414"/>
              </a:spcAft>
              <a:buClr>
                <a:srgbClr val="54C0E8"/>
              </a:buClr>
              <a:buSzPct val="90000"/>
              <a:buFont typeface="Verdana" pitchFamily="34" charset="0"/>
              <a:buChar char="●"/>
              <a:defRPr lang="en-US" sz="1600" kern="1200" noProof="0" dirty="0">
                <a:solidFill>
                  <a:srgbClr val="282828"/>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282828"/>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282828"/>
                </a:solidFill>
                <a:latin typeface="+mn-lt"/>
                <a:ea typeface="Verdana" pitchFamily="34" charset="0"/>
                <a:cs typeface="Verdana"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282828"/>
                </a:solidFill>
                <a:latin typeface="+mn-lt"/>
                <a:ea typeface="Verdana" pitchFamily="34" charset="0"/>
                <a:cs typeface="Verdana"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Espaço Reservado para Texto 7">
            <a:extLst>
              <a:ext uri="{FF2B5EF4-FFF2-40B4-BE49-F238E27FC236}">
                <a16:creationId xmlns:a16="http://schemas.microsoft.com/office/drawing/2014/main" id="{4CC998EB-1F76-4247-8F46-026EDBC93CCD}"/>
              </a:ext>
            </a:extLst>
          </p:cNvPr>
          <p:cNvSpPr>
            <a:spLocks noGrp="1"/>
          </p:cNvSpPr>
          <p:nvPr>
            <p:ph type="body" sz="quarter" idx="49" hasCustomPrompt="1"/>
          </p:nvPr>
        </p:nvSpPr>
        <p:spPr>
          <a:xfrm>
            <a:off x="285552" y="605326"/>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Tree>
    <p:extLst>
      <p:ext uri="{BB962C8B-B14F-4D97-AF65-F5344CB8AC3E}">
        <p14:creationId xmlns:p14="http://schemas.microsoft.com/office/powerpoint/2010/main" val="3821726680"/>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56A1DC1F-643F-46D4-892D-8F597BC63AE7}"/>
              </a:ext>
            </a:extLst>
          </p:cNvPr>
          <p:cNvSpPr>
            <a:spLocks noGrp="1"/>
          </p:cNvSpPr>
          <p:nvPr>
            <p:ph type="pic" sz="quarter" idx="13" hasCustomPrompt="1"/>
          </p:nvPr>
        </p:nvSpPr>
        <p:spPr>
          <a:xfrm>
            <a:off x="5280821" y="0"/>
            <a:ext cx="9355015" cy="6858000"/>
          </a:xfrm>
          <a:prstGeom prst="parallelogram">
            <a:avLst/>
          </a:prstGeom>
        </p:spPr>
        <p:txBody>
          <a:bodyPr/>
          <a:lstStyle>
            <a:lvl1pPr marL="0" indent="0">
              <a:buNone/>
              <a:defRPr sz="1761">
                <a:solidFill>
                  <a:schemeClr val="bg1"/>
                </a:solidFill>
                <a:latin typeface="Calibri" panose="020F0502020204030204" pitchFamily="34" charset="0"/>
                <a:cs typeface="Calibri" panose="020F0502020204030204" pitchFamily="34" charset="0"/>
              </a:defRPr>
            </a:lvl1pPr>
          </a:lstStyle>
          <a:p>
            <a:r>
              <a:rPr lang="pt-BR"/>
              <a:t> </a:t>
            </a:r>
          </a:p>
        </p:txBody>
      </p:sp>
      <p:sp>
        <p:nvSpPr>
          <p:cNvPr id="5" name="Espaço Reservado para Texto 4">
            <a:extLst>
              <a:ext uri="{FF2B5EF4-FFF2-40B4-BE49-F238E27FC236}">
                <a16:creationId xmlns:a16="http://schemas.microsoft.com/office/drawing/2014/main" id="{7C5AC681-723F-4C6D-B59D-CD03B446A45E}"/>
              </a:ext>
            </a:extLst>
          </p:cNvPr>
          <p:cNvSpPr>
            <a:spLocks noGrp="1"/>
          </p:cNvSpPr>
          <p:nvPr>
            <p:ph type="body" sz="quarter" idx="14" hasCustomPrompt="1"/>
          </p:nvPr>
        </p:nvSpPr>
        <p:spPr>
          <a:xfrm>
            <a:off x="488049" y="298753"/>
            <a:ext cx="6316953" cy="533400"/>
          </a:xfrm>
          <a:prstGeom prst="rect">
            <a:avLst/>
          </a:prstGeom>
        </p:spPr>
        <p:txBody>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24)</a:t>
            </a:r>
            <a:endParaRPr lang="en-US"/>
          </a:p>
        </p:txBody>
      </p:sp>
      <p:sp>
        <p:nvSpPr>
          <p:cNvPr id="14" name="Espaço Reservado para Imagem 3">
            <a:extLst>
              <a:ext uri="{FF2B5EF4-FFF2-40B4-BE49-F238E27FC236}">
                <a16:creationId xmlns:a16="http://schemas.microsoft.com/office/drawing/2014/main" id="{AFDFF8B7-EF52-4834-BCA3-F1970A46F350}"/>
              </a:ext>
            </a:extLst>
          </p:cNvPr>
          <p:cNvSpPr>
            <a:spLocks noGrp="1"/>
          </p:cNvSpPr>
          <p:nvPr>
            <p:ph type="pic" sz="quarter" idx="19"/>
          </p:nvPr>
        </p:nvSpPr>
        <p:spPr>
          <a:xfrm>
            <a:off x="11031005" y="142803"/>
            <a:ext cx="980831" cy="330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baseline="-25000">
                <a:solidFill>
                  <a:schemeClr val="bg1"/>
                </a:solidFill>
                <a:latin typeface="Calibri" panose="020F0502020204030204" pitchFamily="34" charset="0"/>
                <a:cs typeface="Calibri" panose="020F0502020204030204" pitchFamily="34" charset="0"/>
              </a:defRPr>
            </a:lvl1pPr>
          </a:lstStyle>
          <a:p>
            <a:endParaRPr lang="pt-BR"/>
          </a:p>
        </p:txBody>
      </p:sp>
      <p:sp>
        <p:nvSpPr>
          <p:cNvPr id="9" name="Content Placeholder 2">
            <a:extLst>
              <a:ext uri="{FF2B5EF4-FFF2-40B4-BE49-F238E27FC236}">
                <a16:creationId xmlns:a16="http://schemas.microsoft.com/office/drawing/2014/main" id="{4757E2FF-C0E9-407F-B94E-109DCA50871D}"/>
              </a:ext>
            </a:extLst>
          </p:cNvPr>
          <p:cNvSpPr>
            <a:spLocks noGrp="1"/>
          </p:cNvSpPr>
          <p:nvPr>
            <p:ph idx="1"/>
          </p:nvPr>
        </p:nvSpPr>
        <p:spPr>
          <a:xfrm>
            <a:off x="591456" y="1096626"/>
            <a:ext cx="4865986" cy="4525964"/>
          </a:xfrm>
          <a:prstGeom prst="rect">
            <a:avLst/>
          </a:prstGeom>
        </p:spPr>
        <p:txBody>
          <a:bodyPr>
            <a:noAutofit/>
          </a:bodyPr>
          <a:lstStyle>
            <a:lvl1pPr>
              <a:spcBef>
                <a:spcPts val="414"/>
              </a:spcBef>
              <a:spcAft>
                <a:spcPts val="414"/>
              </a:spcAft>
              <a:buClr>
                <a:srgbClr val="54C0E8"/>
              </a:buClr>
              <a:buSzPct val="110000"/>
              <a:buFont typeface="Verdana" pitchFamily="34" charset="0"/>
              <a:buChar char="●"/>
              <a:defRPr sz="1600">
                <a:solidFill>
                  <a:schemeClr val="tx1">
                    <a:lumMod val="75000"/>
                    <a:lumOff val="25000"/>
                  </a:schemeClr>
                </a:solidFill>
                <a:latin typeface="+mn-lt"/>
                <a:ea typeface="Verdana" pitchFamily="34" charset="0"/>
                <a:cs typeface="Verdana" pitchFamily="34" charset="0"/>
              </a:defRPr>
            </a:lvl1pPr>
            <a:lvl2pPr marL="668233" indent="-256997">
              <a:spcBef>
                <a:spcPts val="414"/>
              </a:spcBef>
              <a:spcAft>
                <a:spcPts val="414"/>
              </a:spcAft>
              <a:buClr>
                <a:schemeClr val="tx1">
                  <a:lumMod val="50000"/>
                  <a:lumOff val="50000"/>
                </a:schemeClr>
              </a:buClr>
              <a:buFont typeface="Wingdings" pitchFamily="2" charset="2"/>
              <a:buChar char="v"/>
              <a:defRPr sz="1600">
                <a:solidFill>
                  <a:schemeClr val="tx1">
                    <a:lumMod val="75000"/>
                    <a:lumOff val="25000"/>
                  </a:schemeClr>
                </a:solidFill>
                <a:latin typeface="+mn-lt"/>
                <a:ea typeface="Verdana" pitchFamily="34" charset="0"/>
                <a:cs typeface="Verdana" pitchFamily="34" charset="0"/>
              </a:defRPr>
            </a:lvl2pPr>
            <a:lvl3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3pPr>
            <a:lvl4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4pPr>
            <a:lvl5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3163939064"/>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2671816" y="-120276"/>
            <a:ext cx="18753410" cy="74649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2349">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02582" y="-19050"/>
            <a:ext cx="12662407" cy="7363747"/>
          </a:xfrm>
          <a:prstGeom prst="rect">
            <a:avLst/>
          </a:prstGeom>
        </p:spPr>
        <p:txBody>
          <a:bodyPr/>
          <a:lstStyle>
            <a:lvl1pPr marL="0" indent="0" algn="r">
              <a:buNone/>
              <a:defRPr sz="1761">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6" cy="861542"/>
          </a:xfrm>
          <a:prstGeom prst="rect">
            <a:avLst/>
          </a:prstGeom>
        </p:spPr>
        <p:txBody>
          <a:bodyPr/>
          <a:lstStyle>
            <a:lvl1pPr marL="0" indent="0">
              <a:buNone/>
              <a:defRPr sz="1174">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597008" y="2072093"/>
            <a:ext cx="3684813" cy="403035"/>
          </a:xfrm>
          <a:prstGeom prst="rect">
            <a:avLst/>
          </a:prstGeom>
        </p:spPr>
        <p:txBody>
          <a:bodyPr/>
          <a:lstStyle>
            <a:lvl1pPr marL="13701" indent="0">
              <a:buNone/>
              <a:defRPr kumimoji="0" lang="pt-BR" sz="1726" b="1" i="0" u="none" strike="noStrike" cap="none" spc="-38"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3289" marR="0" lvl="0" indent="-279588" defTabSz="894683" eaLnBrk="0" latinLnBrk="0" hangingPunct="0">
              <a:lnSpc>
                <a:spcPct val="100000"/>
              </a:lnSpc>
              <a:spcBef>
                <a:spcPct val="0"/>
              </a:spcBef>
              <a:spcAft>
                <a:spcPts val="587"/>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597008" y="2544631"/>
            <a:ext cx="3684813" cy="403035"/>
          </a:xfrm>
          <a:prstGeom prst="rect">
            <a:avLst/>
          </a:prstGeom>
        </p:spPr>
        <p:txBody>
          <a:bodyPr/>
          <a:lstStyle>
            <a:lvl1pPr marL="13701" marR="0" indent="0" algn="l" defTabSz="894683" rtl="0" eaLnBrk="0" fontAlgn="base" latinLnBrk="0" hangingPunct="0">
              <a:lnSpc>
                <a:spcPct val="100000"/>
              </a:lnSpc>
              <a:spcBef>
                <a:spcPct val="0"/>
              </a:spcBef>
              <a:spcAft>
                <a:spcPct val="0"/>
              </a:spcAft>
              <a:buClrTx/>
              <a:buSzTx/>
              <a:buFontTx/>
              <a:buNone/>
              <a:tabLst/>
              <a:defRPr kumimoji="0" lang="pt-BR" sz="1726" b="0" i="0" u="none" strike="noStrike" cap="none" spc="-38"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3701" marR="0" lvl="0" indent="0" algn="l" defTabSz="894683" rtl="0" eaLnBrk="0" fontAlgn="base" latinLnBrk="0" hangingPunct="0">
              <a:lnSpc>
                <a:spcPct val="100000"/>
              </a:lnSpc>
              <a:spcBef>
                <a:spcPct val="0"/>
              </a:spcBef>
              <a:spcAft>
                <a:spcPct val="0"/>
              </a:spcAft>
              <a:buClrTx/>
              <a:buSzTx/>
              <a:buFontTx/>
              <a:buNone/>
              <a:tabLst/>
              <a:defRPr/>
            </a:pP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597008" y="4299952"/>
            <a:ext cx="3642016" cy="403035"/>
          </a:xfrm>
          <a:prstGeom prst="rect">
            <a:avLst/>
          </a:prstGeom>
        </p:spPr>
        <p:txBody>
          <a:bodyPr/>
          <a:lstStyle>
            <a:lvl1pPr marL="13701" marR="0" indent="0" algn="l" defTabSz="894683" rtl="0" eaLnBrk="0" fontAlgn="base" latinLnBrk="0" hangingPunct="0">
              <a:lnSpc>
                <a:spcPct val="100000"/>
              </a:lnSpc>
              <a:spcBef>
                <a:spcPct val="0"/>
              </a:spcBef>
              <a:spcAft>
                <a:spcPct val="0"/>
              </a:spcAft>
              <a:buClrTx/>
              <a:buSzTx/>
              <a:buFontTx/>
              <a:buNone/>
              <a:tabLst/>
              <a:defRPr kumimoji="0" lang="pt-BR" sz="1399" b="0" i="0" u="none" strike="noStrike" cap="none" spc="-38"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3701" marR="0" lvl="0" indent="0" algn="l" defTabSz="894683" rtl="0" eaLnBrk="0" fontAlgn="base" latinLnBrk="0" hangingPunct="0">
              <a:lnSpc>
                <a:spcPct val="100000"/>
              </a:lnSpc>
              <a:spcBef>
                <a:spcPct val="0"/>
              </a:spcBef>
              <a:spcAft>
                <a:spcPct val="0"/>
              </a:spcAft>
              <a:buClrTx/>
              <a:buSzTx/>
              <a:buFontTx/>
              <a:buNone/>
              <a:tabLst/>
              <a:defRPr/>
            </a:pP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597008" y="3171501"/>
            <a:ext cx="3642016" cy="641394"/>
          </a:xfrm>
          <a:prstGeom prst="rect">
            <a:avLst/>
          </a:prstGeom>
        </p:spPr>
        <p:txBody>
          <a:bodyPr/>
          <a:lstStyle>
            <a:lvl1pPr marL="13701" marR="0" indent="0" algn="l" defTabSz="894683" rtl="0" eaLnBrk="0" fontAlgn="base" latinLnBrk="0" hangingPunct="0">
              <a:lnSpc>
                <a:spcPct val="100000"/>
              </a:lnSpc>
              <a:spcBef>
                <a:spcPct val="0"/>
              </a:spcBef>
              <a:spcAft>
                <a:spcPct val="0"/>
              </a:spcAft>
              <a:buClrTx/>
              <a:buSzTx/>
              <a:buFontTx/>
              <a:buNone/>
              <a:tabLst/>
              <a:defRPr kumimoji="0" lang="pt-BR" sz="1399" b="0" i="0" u="none" strike="noStrike" cap="none" spc="-38"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3701" marR="0" lvl="0" indent="0" algn="l" defTabSz="894683" rtl="0" eaLnBrk="0" fontAlgn="base" latinLnBrk="0" hangingPunct="0">
              <a:lnSpc>
                <a:spcPct val="100000"/>
              </a:lnSpc>
              <a:spcBef>
                <a:spcPct val="0"/>
              </a:spcBef>
              <a:spcAft>
                <a:spcPct val="0"/>
              </a:spcAft>
              <a:buClrTx/>
              <a:buSzTx/>
              <a:buFontTx/>
              <a:buNone/>
              <a:tabLst/>
              <a:defRPr/>
            </a:pP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3870804692"/>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AC65B38-D23D-47D2-AAC7-68C1D11B78CF}" type="datetimeFigureOut">
              <a:rPr lang="en-IE" smtClean="0"/>
              <a:t>27/04/2021</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C9188188-6346-4CA8-BF39-0FA5E3E2D7F9}" type="slidenum">
              <a:rPr lang="en-IE" smtClean="0"/>
              <a:t>‹#›</a:t>
            </a:fld>
            <a:endParaRPr lang="en-IE"/>
          </a:p>
        </p:txBody>
      </p:sp>
    </p:spTree>
    <p:extLst>
      <p:ext uri="{BB962C8B-B14F-4D97-AF65-F5344CB8AC3E}">
        <p14:creationId xmlns:p14="http://schemas.microsoft.com/office/powerpoint/2010/main" val="3707961900"/>
      </p:ext>
    </p:extLst>
  </p:cSld>
  <p:clrMapOvr>
    <a:masterClrMapping/>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4"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6" name="Imagem 2">
            <a:extLst>
              <a:ext uri="{FF2B5EF4-FFF2-40B4-BE49-F238E27FC236}">
                <a16:creationId xmlns:a16="http://schemas.microsoft.com/office/drawing/2014/main" id="{0695B19B-6F78-4B97-9AB0-41438399E17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0479" y="6517027"/>
            <a:ext cx="356392" cy="285203"/>
          </a:xfrm>
          <a:prstGeom prst="rect">
            <a:avLst/>
          </a:prstGeom>
        </p:spPr>
      </p:pic>
    </p:spTree>
    <p:extLst>
      <p:ext uri="{BB962C8B-B14F-4D97-AF65-F5344CB8AC3E}">
        <p14:creationId xmlns:p14="http://schemas.microsoft.com/office/powerpoint/2010/main" val="362093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6103701"/>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1" y="0"/>
            <a:ext cx="12192001" cy="68580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12039" y="13102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5"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22" name="Espaço Reservado para Texto 7">
            <a:extLst>
              <a:ext uri="{FF2B5EF4-FFF2-40B4-BE49-F238E27FC236}">
                <a16:creationId xmlns:a16="http://schemas.microsoft.com/office/drawing/2014/main" id="{0ADCD72F-DC0E-44EE-8D1A-BA6DBBDB8517}"/>
              </a:ext>
            </a:extLst>
          </p:cNvPr>
          <p:cNvSpPr>
            <a:spLocks noGrp="1"/>
          </p:cNvSpPr>
          <p:nvPr>
            <p:ph type="body" sz="quarter" idx="19" hasCustomPrompt="1"/>
          </p:nvPr>
        </p:nvSpPr>
        <p:spPr>
          <a:xfrm>
            <a:off x="597007" y="2072093"/>
            <a:ext cx="3684814"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25" name="Espaço Reservado para Texto 7">
            <a:extLst>
              <a:ext uri="{FF2B5EF4-FFF2-40B4-BE49-F238E27FC236}">
                <a16:creationId xmlns:a16="http://schemas.microsoft.com/office/drawing/2014/main" id="{0A06A298-AC1A-4F86-A073-C6FB8857100B}"/>
              </a:ext>
            </a:extLst>
          </p:cNvPr>
          <p:cNvSpPr>
            <a:spLocks noGrp="1"/>
          </p:cNvSpPr>
          <p:nvPr>
            <p:ph type="body" sz="quarter" idx="20" hasCustomPrompt="1"/>
          </p:nvPr>
        </p:nvSpPr>
        <p:spPr>
          <a:xfrm>
            <a:off x="597007" y="2544631"/>
            <a:ext cx="3684814"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27" name="Espaço Reservado para Texto 7">
            <a:extLst>
              <a:ext uri="{FF2B5EF4-FFF2-40B4-BE49-F238E27FC236}">
                <a16:creationId xmlns:a16="http://schemas.microsoft.com/office/drawing/2014/main" id="{F09E2973-9740-48B3-9F3A-85602A58616A}"/>
              </a:ext>
            </a:extLst>
          </p:cNvPr>
          <p:cNvSpPr>
            <a:spLocks noGrp="1"/>
          </p:cNvSpPr>
          <p:nvPr>
            <p:ph type="body" sz="quarter" idx="22" hasCustomPrompt="1"/>
          </p:nvPr>
        </p:nvSpPr>
        <p:spPr>
          <a:xfrm>
            <a:off x="597007" y="4299953"/>
            <a:ext cx="3642016"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28" name="Espaço Reservado para Texto 7">
            <a:extLst>
              <a:ext uri="{FF2B5EF4-FFF2-40B4-BE49-F238E27FC236}">
                <a16:creationId xmlns:a16="http://schemas.microsoft.com/office/drawing/2014/main" id="{32E60D61-8B2B-4E9F-8675-7293B80BE5B7}"/>
              </a:ext>
            </a:extLst>
          </p:cNvPr>
          <p:cNvSpPr>
            <a:spLocks noGrp="1"/>
          </p:cNvSpPr>
          <p:nvPr>
            <p:ph type="body" sz="quarter" idx="23" hasCustomPrompt="1"/>
          </p:nvPr>
        </p:nvSpPr>
        <p:spPr>
          <a:xfrm>
            <a:off x="597007" y="3171500"/>
            <a:ext cx="3642016"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7" name="Picture 6">
            <a:extLst>
              <a:ext uri="{FF2B5EF4-FFF2-40B4-BE49-F238E27FC236}">
                <a16:creationId xmlns:a16="http://schemas.microsoft.com/office/drawing/2014/main" id="{87E01F0F-9DD3-DB49-9CA3-5E62DBBBB38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2957393293"/>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7620CBA-8E0B-4BD3-9D94-B97C3FB94389}"/>
              </a:ext>
            </a:extLst>
          </p:cNvPr>
          <p:cNvSpPr>
            <a:spLocks noGrp="1"/>
          </p:cNvSpPr>
          <p:nvPr>
            <p:ph type="title" hasCustomPrompt="1"/>
          </p:nvPr>
        </p:nvSpPr>
        <p:spPr>
          <a:xfrm>
            <a:off x="259581" y="164154"/>
            <a:ext cx="9787893" cy="370620"/>
          </a:xfrm>
          <a:prstGeom prst="rect">
            <a:avLst/>
          </a:prstGeom>
        </p:spPr>
        <p:txBody>
          <a:bodyPr/>
          <a:lstStyle>
            <a:lvl1pPr algn="l">
              <a:tabLst/>
              <a:defRPr lang="pt-BR" sz="2400" b="1" kern="1200" dirty="0">
                <a:solidFill>
                  <a:srgbClr val="54C0E8"/>
                </a:solidFill>
                <a:latin typeface="Trebuchet MS" panose="020B0603020202020204" pitchFamily="34" charset="0"/>
                <a:ea typeface="+mn-ea"/>
                <a:cs typeface="+mn-cs"/>
              </a:defRPr>
            </a:lvl1pPr>
          </a:lstStyle>
          <a:p>
            <a:pPr marL="0" lvl="0" indent="0" algn="l" rtl="0" fontAlgn="base">
              <a:lnSpc>
                <a:spcPct val="90000"/>
              </a:lnSpc>
              <a:spcBef>
                <a:spcPts val="1000"/>
              </a:spcBef>
              <a:spcAft>
                <a:spcPct val="0"/>
              </a:spcAft>
              <a:buFont typeface="Arial" panose="020B0604020202020204" pitchFamily="34" charset="0"/>
              <a:buNone/>
            </a:pPr>
            <a:r>
              <a:rPr lang="pt-BR" err="1"/>
              <a:t>Trebuchet</a:t>
            </a:r>
            <a:r>
              <a:rPr lang="pt-BR"/>
              <a:t> M </a:t>
            </a:r>
            <a:r>
              <a:rPr lang="pt-BR" err="1"/>
              <a:t>font</a:t>
            </a:r>
            <a:r>
              <a:rPr lang="pt-BR"/>
              <a:t> normal (</a:t>
            </a:r>
            <a:r>
              <a:rPr lang="pt-BR" err="1"/>
              <a:t>size</a:t>
            </a:r>
            <a:r>
              <a:rPr lang="pt-BR"/>
              <a:t> 24)</a:t>
            </a:r>
          </a:p>
        </p:txBody>
      </p:sp>
      <p:sp>
        <p:nvSpPr>
          <p:cNvPr id="5" name="Content Placeholder 2">
            <a:extLst>
              <a:ext uri="{FF2B5EF4-FFF2-40B4-BE49-F238E27FC236}">
                <a16:creationId xmlns:a16="http://schemas.microsoft.com/office/drawing/2014/main" id="{46C05298-EBC0-47DF-9B78-B2B41456B9D8}"/>
              </a:ext>
            </a:extLst>
          </p:cNvPr>
          <p:cNvSpPr>
            <a:spLocks noGrp="1"/>
          </p:cNvSpPr>
          <p:nvPr>
            <p:ph idx="1" hasCustomPrompt="1"/>
          </p:nvPr>
        </p:nvSpPr>
        <p:spPr>
          <a:xfrm>
            <a:off x="590023" y="1011047"/>
            <a:ext cx="10860805" cy="5158934"/>
          </a:xfrm>
          <a:prstGeom prst="rect">
            <a:avLst/>
          </a:prstGeom>
        </p:spPr>
        <p:txBody>
          <a:bodyPr>
            <a:noAutofit/>
          </a:bodyPr>
          <a:lstStyle>
            <a:lvl1pPr algn="l" rtl="0" fontAlgn="base">
              <a:lnSpc>
                <a:spcPct val="90000"/>
              </a:lnSpc>
              <a:spcBef>
                <a:spcPts val="414"/>
              </a:spcBef>
              <a:spcAft>
                <a:spcPts val="414"/>
              </a:spcAft>
              <a:buClr>
                <a:srgbClr val="54C0E8"/>
              </a:buClr>
              <a:buSzPct val="90000"/>
              <a:buFont typeface="Verdana" pitchFamily="34" charset="0"/>
              <a:buChar char="●"/>
              <a:defRPr lang="en-US" sz="1600" kern="1200" noProof="0" dirty="0">
                <a:solidFill>
                  <a:srgbClr val="282828"/>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282828"/>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282828"/>
                </a:solidFill>
                <a:latin typeface="+mn-lt"/>
                <a:ea typeface="Verdana" pitchFamily="34" charset="0"/>
                <a:cs typeface="Verdana"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282828"/>
                </a:solidFill>
                <a:latin typeface="+mn-lt"/>
                <a:ea typeface="Verdana" pitchFamily="34" charset="0"/>
                <a:cs typeface="Verdana"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Espaço Reservado para Texto 7">
            <a:extLst>
              <a:ext uri="{FF2B5EF4-FFF2-40B4-BE49-F238E27FC236}">
                <a16:creationId xmlns:a16="http://schemas.microsoft.com/office/drawing/2014/main" id="{4CC998EB-1F76-4247-8F46-026EDBC93CCD}"/>
              </a:ext>
            </a:extLst>
          </p:cNvPr>
          <p:cNvSpPr>
            <a:spLocks noGrp="1"/>
          </p:cNvSpPr>
          <p:nvPr>
            <p:ph type="body" sz="quarter" idx="49" hasCustomPrompt="1"/>
          </p:nvPr>
        </p:nvSpPr>
        <p:spPr>
          <a:xfrm>
            <a:off x="262583" y="586664"/>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Tree>
    <p:extLst>
      <p:ext uri="{BB962C8B-B14F-4D97-AF65-F5344CB8AC3E}">
        <p14:creationId xmlns:p14="http://schemas.microsoft.com/office/powerpoint/2010/main" val="3766187387"/>
      </p:ext>
    </p:extLst>
  </p:cSld>
  <p:clrMapOvr>
    <a:masterClrMapping/>
  </p:clrMapOvr>
  <p:transition spd="slow">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2671816" y="-120277"/>
            <a:ext cx="18753410" cy="7464973"/>
          </a:xfrm>
          <a:prstGeom prst="rect">
            <a:avLst/>
          </a:prstGeom>
          <a:blipFill>
            <a:blip r:embed="rId2" cstate="print">
              <a:extLst>
                <a:ext uri="{28A0092B-C50C-407E-A947-70E740481C1C}">
                  <a14:useLocalDpi xmlns:a14="http://schemas.microsoft.com/office/drawing/2010/main"/>
                </a:ext>
              </a:extLst>
            </a:blip>
            <a:stretch>
              <a:fillRect/>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02581" y="-1905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5"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597007" y="2072093"/>
            <a:ext cx="3684814"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597007" y="2544631"/>
            <a:ext cx="3684814"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597007" y="4299953"/>
            <a:ext cx="3642016"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597007" y="3171500"/>
            <a:ext cx="3642016"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967831797"/>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109415" y="1"/>
            <a:ext cx="12301415" cy="6959599"/>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8" name="Espaço Reservado para Imagem 3">
            <a:extLst>
              <a:ext uri="{FF2B5EF4-FFF2-40B4-BE49-F238E27FC236}">
                <a16:creationId xmlns:a16="http://schemas.microsoft.com/office/drawing/2014/main" id="{DBF4B906-DD68-4BD2-8837-E3A9F5890B13}"/>
              </a:ext>
            </a:extLst>
          </p:cNvPr>
          <p:cNvSpPr>
            <a:spLocks noGrp="1"/>
          </p:cNvSpPr>
          <p:nvPr>
            <p:ph type="pic" sz="quarter" idx="12" hasCustomPrompt="1"/>
          </p:nvPr>
        </p:nvSpPr>
        <p:spPr>
          <a:xfrm>
            <a:off x="-2494672" y="5539297"/>
            <a:ext cx="17156334" cy="1420303"/>
          </a:xfrm>
          <a:prstGeom prst="parallelogram">
            <a:avLst/>
          </a:prstGeom>
          <a:solidFill>
            <a:srgbClr val="110090">
              <a:alpha val="88000"/>
            </a:srgbClr>
          </a:solidFill>
        </p:spPr>
        <p:txBody>
          <a:bodyPr/>
          <a:lstStyle>
            <a:lvl1pPr marL="0" indent="0">
              <a:buNone/>
              <a:defRPr>
                <a:noFill/>
              </a:defRPr>
            </a:lvl1pPr>
          </a:lstStyle>
          <a:p>
            <a:r>
              <a:rPr lang="pt-BR"/>
              <a:t>a</a:t>
            </a:r>
            <a:endParaRPr lang="en-US"/>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1396"/>
            <a:ext cx="15160038" cy="8388384"/>
          </a:xfrm>
          <a:prstGeom prst="rect">
            <a:avLst/>
          </a:prstGeom>
          <a:blipFill>
            <a:blip r:embed="rId2" cstate="print">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3340847382"/>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9417"/>
            <a:ext cx="15160038" cy="8388384"/>
          </a:xfrm>
          <a:prstGeom prst="rect">
            <a:avLst/>
          </a:prstGeom>
          <a:blipFill>
            <a:blip r:embed="rId2" cstate="email">
              <a:extLst>
                <a:ext uri="{28A0092B-C50C-407E-A947-70E740481C1C}">
                  <a14:useLocalDpi xmlns:a14="http://schemas.microsoft.com/office/drawing/2010/main"/>
                </a:ext>
              </a:extLst>
            </a:blip>
            <a:srcRect/>
            <a:stretch>
              <a:fillRect l="-1349" r="-1349"/>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
        <p:nvSpPr>
          <p:cNvPr id="12" name="Espaço Reservado para Imagem 3">
            <a:extLst>
              <a:ext uri="{FF2B5EF4-FFF2-40B4-BE49-F238E27FC236}">
                <a16:creationId xmlns:a16="http://schemas.microsoft.com/office/drawing/2014/main" id="{FA16ACE8-6839-A640-B818-B723A71A391E}"/>
              </a:ext>
            </a:extLst>
          </p:cNvPr>
          <p:cNvSpPr>
            <a:spLocks noGrp="1"/>
          </p:cNvSpPr>
          <p:nvPr>
            <p:ph type="pic" sz="quarter" idx="12" hasCustomPrompt="1"/>
          </p:nvPr>
        </p:nvSpPr>
        <p:spPr>
          <a:xfrm>
            <a:off x="-2494671" y="5539297"/>
            <a:ext cx="17500210" cy="1420303"/>
          </a:xfrm>
          <a:prstGeom prst="parallelogram">
            <a:avLst/>
          </a:prstGeom>
          <a:solidFill>
            <a:srgbClr val="110090">
              <a:alpha val="88000"/>
            </a:srgbClr>
          </a:solidFill>
        </p:spPr>
        <p:txBody>
          <a:bodyPr/>
          <a:lstStyle>
            <a:lvl1pPr marL="0" indent="0">
              <a:buNone/>
              <a:defRPr>
                <a:noFill/>
              </a:defRPr>
            </a:lvl1pPr>
          </a:lstStyle>
          <a:p>
            <a:r>
              <a:rPr lang="pt-BR"/>
              <a:t>a</a:t>
            </a:r>
            <a:endParaRPr lang="en-US"/>
          </a:p>
        </p:txBody>
      </p:sp>
      <p:sp>
        <p:nvSpPr>
          <p:cNvPr id="13" name="Espaço Reservado para Texto 6">
            <a:extLst>
              <a:ext uri="{FF2B5EF4-FFF2-40B4-BE49-F238E27FC236}">
                <a16:creationId xmlns:a16="http://schemas.microsoft.com/office/drawing/2014/main" id="{8CE69BA1-FB42-5944-8996-194277F55C06}"/>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6" name="Espaço Reservado para Imagem 5">
            <a:extLst>
              <a:ext uri="{FF2B5EF4-FFF2-40B4-BE49-F238E27FC236}">
                <a16:creationId xmlns:a16="http://schemas.microsoft.com/office/drawing/2014/main" id="{442FEC88-1B0C-D84C-96EC-CB789355C92E}"/>
              </a:ext>
            </a:extLst>
          </p:cNvPr>
          <p:cNvSpPr>
            <a:spLocks noGrp="1"/>
          </p:cNvSpPr>
          <p:nvPr>
            <p:ph type="pic" sz="quarter" idx="14" hasCustomPrompt="1"/>
          </p:nvPr>
        </p:nvSpPr>
        <p:spPr>
          <a:xfrm>
            <a:off x="2787375" y="-741317"/>
            <a:ext cx="15160038" cy="8388384"/>
          </a:xfrm>
          <a:prstGeom prst="rect">
            <a:avLst/>
          </a:prstGeom>
          <a:blipFill>
            <a:blip r:embed="rId2" cstate="email">
              <a:extLst>
                <a:ext uri="{28A0092B-C50C-407E-A947-70E740481C1C}">
                  <a14:useLocalDpi xmlns:a14="http://schemas.microsoft.com/office/drawing/2010/main"/>
                </a:ext>
              </a:extLst>
            </a:blip>
            <a:srcRect/>
            <a:stretch>
              <a:fillRect l="-1349" r="-1349"/>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3956971127"/>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6" name="Espaço Reservado para Imagem 3">
            <a:extLst>
              <a:ext uri="{FF2B5EF4-FFF2-40B4-BE49-F238E27FC236}">
                <a16:creationId xmlns:a16="http://schemas.microsoft.com/office/drawing/2014/main" id="{B3C3573C-5D1B-DF4C-BB8A-3668F9A71406}"/>
              </a:ext>
            </a:extLst>
          </p:cNvPr>
          <p:cNvSpPr>
            <a:spLocks noGrp="1"/>
          </p:cNvSpPr>
          <p:nvPr>
            <p:ph type="pic" sz="quarter" idx="12" hasCustomPrompt="1"/>
          </p:nvPr>
        </p:nvSpPr>
        <p:spPr>
          <a:xfrm>
            <a:off x="-2494671" y="5539297"/>
            <a:ext cx="17343903" cy="1420303"/>
          </a:xfrm>
          <a:prstGeom prst="parallelogram">
            <a:avLst/>
          </a:prstGeom>
          <a:solidFill>
            <a:srgbClr val="54565A">
              <a:alpha val="88000"/>
            </a:srgbClr>
          </a:solidFill>
        </p:spPr>
        <p:txBody>
          <a:bodyPr/>
          <a:lstStyle>
            <a:lvl1pPr marL="0" indent="0">
              <a:buNone/>
              <a:defRPr>
                <a:noFill/>
              </a:defRPr>
            </a:lvl1pPr>
          </a:lstStyle>
          <a:p>
            <a:r>
              <a:rPr lang="pt-BR"/>
              <a:t>aa</a:t>
            </a:r>
            <a:endParaRPr lang="en-US"/>
          </a:p>
        </p:txBody>
      </p:sp>
      <p:sp>
        <p:nvSpPr>
          <p:cNvPr id="11" name="Espaço Reservado para Texto 6">
            <a:extLst>
              <a:ext uri="{FF2B5EF4-FFF2-40B4-BE49-F238E27FC236}">
                <a16:creationId xmlns:a16="http://schemas.microsoft.com/office/drawing/2014/main" id="{38F0C60C-7209-BE4D-BAFD-52D1734A907C}"/>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600"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6" y="0"/>
            <a:ext cx="9404625" cy="6959600"/>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3226241891"/>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470405" y="1"/>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7" name="Espaço Reservado para Imagem 5">
            <a:extLst>
              <a:ext uri="{FF2B5EF4-FFF2-40B4-BE49-F238E27FC236}">
                <a16:creationId xmlns:a16="http://schemas.microsoft.com/office/drawing/2014/main" id="{37CA8E9C-9B8A-4F20-A16E-8C0512FF3674}"/>
              </a:ext>
            </a:extLst>
          </p:cNvPr>
          <p:cNvSpPr>
            <a:spLocks noGrp="1"/>
          </p:cNvSpPr>
          <p:nvPr>
            <p:ph type="pic" sz="quarter" idx="11" hasCustomPrompt="1"/>
          </p:nvPr>
        </p:nvSpPr>
        <p:spPr>
          <a:xfrm>
            <a:off x="2787375" y="-779417"/>
            <a:ext cx="15160038" cy="8388384"/>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
        <p:nvSpPr>
          <p:cNvPr id="12" name="Espaço Reservado para Imagem 3">
            <a:extLst>
              <a:ext uri="{FF2B5EF4-FFF2-40B4-BE49-F238E27FC236}">
                <a16:creationId xmlns:a16="http://schemas.microsoft.com/office/drawing/2014/main" id="{FA16ACE8-6839-A640-B818-B723A71A391E}"/>
              </a:ext>
            </a:extLst>
          </p:cNvPr>
          <p:cNvSpPr>
            <a:spLocks noGrp="1"/>
          </p:cNvSpPr>
          <p:nvPr>
            <p:ph type="pic" sz="quarter" idx="12" hasCustomPrompt="1"/>
          </p:nvPr>
        </p:nvSpPr>
        <p:spPr>
          <a:xfrm>
            <a:off x="-2494671" y="5539297"/>
            <a:ext cx="17500210" cy="1420303"/>
          </a:xfrm>
          <a:prstGeom prst="parallelogram">
            <a:avLst/>
          </a:prstGeom>
          <a:solidFill>
            <a:srgbClr val="54565A">
              <a:alpha val="88000"/>
            </a:srgbClr>
          </a:solidFill>
        </p:spPr>
        <p:txBody>
          <a:bodyPr/>
          <a:lstStyle>
            <a:lvl1pPr marL="0" indent="0">
              <a:buNone/>
              <a:defRPr sz="3200">
                <a:solidFill>
                  <a:schemeClr val="bg1"/>
                </a:solidFill>
              </a:defRPr>
            </a:lvl1pPr>
          </a:lstStyle>
          <a:p>
            <a:r>
              <a:rPr lang="pt-BR"/>
              <a:t>a</a:t>
            </a:r>
            <a:endParaRPr lang="en-US"/>
          </a:p>
        </p:txBody>
      </p:sp>
      <p:sp>
        <p:nvSpPr>
          <p:cNvPr id="13" name="Espaço Reservado para Texto 6">
            <a:extLst>
              <a:ext uri="{FF2B5EF4-FFF2-40B4-BE49-F238E27FC236}">
                <a16:creationId xmlns:a16="http://schemas.microsoft.com/office/drawing/2014/main" id="{8CE69BA1-FB42-5944-8996-194277F55C06}"/>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
        <p:nvSpPr>
          <p:cNvPr id="6" name="Espaço Reservado para Imagem 5">
            <a:extLst>
              <a:ext uri="{FF2B5EF4-FFF2-40B4-BE49-F238E27FC236}">
                <a16:creationId xmlns:a16="http://schemas.microsoft.com/office/drawing/2014/main" id="{442FEC88-1B0C-D84C-96EC-CB789355C92E}"/>
              </a:ext>
            </a:extLst>
          </p:cNvPr>
          <p:cNvSpPr>
            <a:spLocks noGrp="1"/>
          </p:cNvSpPr>
          <p:nvPr>
            <p:ph type="pic" sz="quarter" idx="14" hasCustomPrompt="1"/>
          </p:nvPr>
        </p:nvSpPr>
        <p:spPr>
          <a:xfrm>
            <a:off x="2787375" y="-741317"/>
            <a:ext cx="15160038" cy="8388384"/>
          </a:xfrm>
          <a:prstGeom prst="rect">
            <a:avLst/>
          </a:prstGeom>
          <a:blipFill>
            <a:blip r:embed="rId2" cstate="screen">
              <a:extLst>
                <a:ext uri="{28A0092B-C50C-407E-A947-70E740481C1C}">
                  <a14:useLocalDpi xmlns:a14="http://schemas.microsoft.com/office/drawing/2010/main"/>
                </a:ext>
              </a:extLst>
            </a:blip>
            <a:srcRect/>
            <a:stretch>
              <a:fillRect/>
            </a:stretch>
          </a:blipFill>
        </p:spPr>
        <p:txBody>
          <a:bodyPr/>
          <a:lstStyle>
            <a:lvl1pPr marL="0" indent="0">
              <a:buNone/>
              <a:defRPr sz="1600">
                <a:noFill/>
                <a:latin typeface="Calibri" panose="020F0502020204030204" pitchFamily="34" charset="0"/>
                <a:cs typeface="Calibri" panose="020F0502020204030204" pitchFamily="34" charset="0"/>
              </a:defRPr>
            </a:lvl1pPr>
          </a:lstStyle>
          <a:p>
            <a:r>
              <a:rPr lang="pt-BR"/>
              <a:t>a</a:t>
            </a:r>
          </a:p>
        </p:txBody>
      </p:sp>
    </p:spTree>
    <p:extLst>
      <p:ext uri="{BB962C8B-B14F-4D97-AF65-F5344CB8AC3E}">
        <p14:creationId xmlns:p14="http://schemas.microsoft.com/office/powerpoint/2010/main" val="3491857681"/>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5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285551" y="1283929"/>
            <a:ext cx="11227204" cy="3922945"/>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2"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3"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8" name="Espaço Reservado para Número de Slide 9">
            <a:extLst>
              <a:ext uri="{FF2B5EF4-FFF2-40B4-BE49-F238E27FC236}">
                <a16:creationId xmlns:a16="http://schemas.microsoft.com/office/drawing/2014/main" id="{5E848C6C-D6F5-4709-9389-598AA3A029E8}"/>
              </a:ext>
            </a:extLst>
          </p:cNvPr>
          <p:cNvSpPr txBox="1">
            <a:spLocks/>
          </p:cNvSpPr>
          <p:nvPr userDrawn="1"/>
        </p:nvSpPr>
        <p:spPr>
          <a:xfrm>
            <a:off x="-62853" y="6547886"/>
            <a:ext cx="534177"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r"/>
            <a:fld id="{F5FCCBEA-5D7C-414E-BA5A-59F19D219BB9}" type="slidenum">
              <a:rPr lang="pt-BR" sz="1000" i="1" smtClean="0">
                <a:solidFill>
                  <a:schemeClr val="tx1">
                    <a:lumMod val="65000"/>
                    <a:lumOff val="35000"/>
                  </a:schemeClr>
                </a:solidFill>
                <a:latin typeface="Calibri" panose="020F0502020204030204" pitchFamily="34" charset="0"/>
                <a:cs typeface="Calibri" panose="020F0502020204030204" pitchFamily="34" charset="0"/>
              </a:rPr>
              <a:pPr algn="r"/>
              <a:t>‹#›</a:t>
            </a:fld>
            <a:endParaRPr lang="pt-BR" sz="1000" i="1">
              <a:solidFill>
                <a:schemeClr val="tx1">
                  <a:lumMod val="65000"/>
                  <a:lumOff val="35000"/>
                </a:schemeClr>
              </a:solidFill>
              <a:latin typeface="Calibri" panose="020F0502020204030204" pitchFamily="34" charset="0"/>
              <a:cs typeface="Calibri" panose="020F0502020204030204" pitchFamily="34" charset="0"/>
            </a:endParaRPr>
          </a:p>
        </p:txBody>
      </p:sp>
      <p:sp>
        <p:nvSpPr>
          <p:cNvPr id="11" name="Espaço Reservado para Imagem 3">
            <a:extLst>
              <a:ext uri="{FF2B5EF4-FFF2-40B4-BE49-F238E27FC236}">
                <a16:creationId xmlns:a16="http://schemas.microsoft.com/office/drawing/2014/main" id="{CC4A5BE2-4A99-47EF-B119-53A2BAABCCF8}"/>
              </a:ext>
            </a:extLst>
          </p:cNvPr>
          <p:cNvSpPr>
            <a:spLocks noGrp="1"/>
          </p:cNvSpPr>
          <p:nvPr>
            <p:ph type="pic" sz="quarter" idx="19"/>
          </p:nvPr>
        </p:nvSpPr>
        <p:spPr>
          <a:xfrm>
            <a:off x="11031004" y="142803"/>
            <a:ext cx="980831" cy="330200"/>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sz="100" baseline="-25000">
                <a:solidFill>
                  <a:schemeClr val="bg1"/>
                </a:solidFill>
                <a:latin typeface="Calibri" panose="020F0502020204030204" pitchFamily="34" charset="0"/>
                <a:cs typeface="Calibri" panose="020F0502020204030204" pitchFamily="34" charset="0"/>
              </a:defRPr>
            </a:lvl1pPr>
          </a:lstStyle>
          <a:p>
            <a:endParaRPr lang="pt-BR"/>
          </a:p>
        </p:txBody>
      </p:sp>
      <p:pic>
        <p:nvPicPr>
          <p:cNvPr id="13" name="Imagem 12">
            <a:extLst>
              <a:ext uri="{FF2B5EF4-FFF2-40B4-BE49-F238E27FC236}">
                <a16:creationId xmlns:a16="http://schemas.microsoft.com/office/drawing/2014/main" id="{A3CEAA05-A48F-4D30-A2BC-E77096AD2FE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30867" y="6320915"/>
            <a:ext cx="283625" cy="226971"/>
          </a:xfrm>
          <a:prstGeom prst="rect">
            <a:avLst/>
          </a:prstGeom>
        </p:spPr>
      </p:pic>
      <p:sp>
        <p:nvSpPr>
          <p:cNvPr id="14" name="Espaço Reservado para Texto 7">
            <a:extLst>
              <a:ext uri="{FF2B5EF4-FFF2-40B4-BE49-F238E27FC236}">
                <a16:creationId xmlns:a16="http://schemas.microsoft.com/office/drawing/2014/main" id="{B3AB5103-8952-4D92-B855-87C485ECD2FC}"/>
              </a:ext>
            </a:extLst>
          </p:cNvPr>
          <p:cNvSpPr>
            <a:spLocks noGrp="1"/>
          </p:cNvSpPr>
          <p:nvPr>
            <p:ph type="body" sz="quarter" idx="60" hasCustomPrompt="1"/>
          </p:nvPr>
        </p:nvSpPr>
        <p:spPr>
          <a:xfrm>
            <a:off x="614492" y="6306666"/>
            <a:ext cx="6866282" cy="285204"/>
          </a:xfrm>
          <a:prstGeom prst="rect">
            <a:avLst/>
          </a:prstGeom>
        </p:spPr>
        <p:txBody>
          <a:bodyPr/>
          <a:lstStyle>
            <a:lvl1pPr marL="0" indent="0" algn="l">
              <a:buNone/>
              <a:defRPr sz="1000"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sp>
        <p:nvSpPr>
          <p:cNvPr id="19" name="Espaço Reservado para Texto 7">
            <a:extLst>
              <a:ext uri="{FF2B5EF4-FFF2-40B4-BE49-F238E27FC236}">
                <a16:creationId xmlns:a16="http://schemas.microsoft.com/office/drawing/2014/main" id="{8F3442B3-2645-41E3-9218-A6B0CF2CD61C}"/>
              </a:ext>
            </a:extLst>
          </p:cNvPr>
          <p:cNvSpPr>
            <a:spLocks noGrp="1"/>
          </p:cNvSpPr>
          <p:nvPr>
            <p:ph type="body" sz="quarter" idx="65" hasCustomPrompt="1"/>
          </p:nvPr>
        </p:nvSpPr>
        <p:spPr>
          <a:xfrm>
            <a:off x="287633" y="5563860"/>
            <a:ext cx="11225122" cy="453939"/>
          </a:xfrm>
          <a:prstGeom prst="parallelogram">
            <a:avLst/>
          </a:prstGeom>
          <a:solidFill>
            <a:schemeClr val="tx2">
              <a:lumMod val="85000"/>
            </a:schemeClr>
          </a:solidFill>
        </p:spPr>
        <p:txBody>
          <a:bodyPr lIns="0" rIns="0" anchor="ctr" anchorCtr="0"/>
          <a:lstStyle>
            <a:lvl1pPr marL="0" indent="0" algn="ctr">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Tree>
    <p:extLst>
      <p:ext uri="{BB962C8B-B14F-4D97-AF65-F5344CB8AC3E}">
        <p14:creationId xmlns:p14="http://schemas.microsoft.com/office/powerpoint/2010/main" val="6963604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285553" y="1541463"/>
            <a:ext cx="8709900" cy="4057232"/>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85553"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85554" y="258471"/>
            <a:ext cx="9787893" cy="370620"/>
          </a:xfrm>
          <a:prstGeom prst="rect">
            <a:avLst/>
          </a:prstGeom>
        </p:spPr>
        <p:txBody>
          <a:bodyPr/>
          <a:lstStyle>
            <a:lvl1pPr algn="l">
              <a:tabLst/>
              <a:defRPr sz="2400" b="1">
                <a:solidFill>
                  <a:srgbClr val="29B7EB"/>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1" name="Espaço Reservado para Imagem 3">
            <a:extLst>
              <a:ext uri="{FF2B5EF4-FFF2-40B4-BE49-F238E27FC236}">
                <a16:creationId xmlns:a16="http://schemas.microsoft.com/office/drawing/2014/main" id="{CC4A5BE2-4A99-47EF-B119-53A2BAABCCF8}"/>
              </a:ext>
            </a:extLst>
          </p:cNvPr>
          <p:cNvSpPr>
            <a:spLocks noGrp="1"/>
          </p:cNvSpPr>
          <p:nvPr>
            <p:ph type="pic" sz="quarter" idx="19"/>
          </p:nvPr>
        </p:nvSpPr>
        <p:spPr>
          <a:xfrm>
            <a:off x="11031004" y="142803"/>
            <a:ext cx="980831" cy="330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baseline="-25000">
                <a:solidFill>
                  <a:schemeClr val="bg1"/>
                </a:solidFill>
                <a:latin typeface="Calibri" panose="020F0502020204030204" pitchFamily="34" charset="0"/>
                <a:cs typeface="Calibri" panose="020F0502020204030204" pitchFamily="34" charset="0"/>
              </a:defRPr>
            </a:lvl1pPr>
          </a:lstStyle>
          <a:p>
            <a:endParaRPr lang="pt-BR"/>
          </a:p>
        </p:txBody>
      </p:sp>
      <p:sp>
        <p:nvSpPr>
          <p:cNvPr id="17" name="Espaço Reservado para Texto 7">
            <a:extLst>
              <a:ext uri="{FF2B5EF4-FFF2-40B4-BE49-F238E27FC236}">
                <a16:creationId xmlns:a16="http://schemas.microsoft.com/office/drawing/2014/main" id="{FEBA6C1C-27A7-4098-B2B0-0A8B29BBA17A}"/>
              </a:ext>
            </a:extLst>
          </p:cNvPr>
          <p:cNvSpPr>
            <a:spLocks noGrp="1"/>
          </p:cNvSpPr>
          <p:nvPr>
            <p:ph type="body" sz="quarter" idx="63" hasCustomPrompt="1"/>
          </p:nvPr>
        </p:nvSpPr>
        <p:spPr>
          <a:xfrm>
            <a:off x="9323234" y="1559853"/>
            <a:ext cx="2199680" cy="4057232"/>
          </a:xfrm>
          <a:prstGeom prst="rect">
            <a:avLst/>
          </a:prstGeom>
          <a:solidFill>
            <a:schemeClr val="tx2">
              <a:lumMod val="85000"/>
            </a:schemeClr>
          </a:solidFill>
        </p:spPr>
        <p:txBody>
          <a:bodyPr/>
          <a:lstStyle>
            <a:lvl1pPr marL="0" indent="0" algn="l">
              <a:buNone/>
              <a:defRPr lang="pt-BR" sz="1400" b="1" i="0" u="none" kern="1200" dirty="0">
                <a:solidFill>
                  <a:srgbClr val="464749"/>
                </a:solidFill>
                <a:latin typeface="Calibri" panose="020F0502020204030204" pitchFamily="34" charset="0"/>
                <a:ea typeface="+mn-ea"/>
                <a:cs typeface="Calibri" panose="020F0502020204030204" pitchFamily="34" charset="0"/>
              </a:defRPr>
            </a:lvl1pPr>
          </a:lstStyle>
          <a:p>
            <a:pPr marL="0" marR="0" lvl="0" indent="0" algn="l" defTabSz="914400" rtl="0" eaLnBrk="1" fontAlgn="base" latinLnBrk="0" hangingPunct="1">
              <a:lnSpc>
                <a:spcPct val="90000"/>
              </a:lnSpc>
              <a:spcBef>
                <a:spcPts val="1000"/>
              </a:spcBef>
              <a:spcAft>
                <a:spcPct val="0"/>
              </a:spcAft>
              <a:buClrTx/>
              <a:buSzTx/>
              <a:buFont typeface="Arial" panose="020B0604020202020204" pitchFamily="34" charset="0"/>
              <a:buNone/>
              <a:tabLst/>
              <a:defRPr/>
            </a:pPr>
            <a:r>
              <a:rPr lang="pt-BR" err="1"/>
              <a:t>Calibri</a:t>
            </a:r>
            <a:r>
              <a:rPr lang="pt-BR"/>
              <a:t> </a:t>
            </a:r>
            <a:r>
              <a:rPr lang="pt-BR" err="1"/>
              <a:t>font</a:t>
            </a:r>
            <a:r>
              <a:rPr lang="pt-BR"/>
              <a:t> </a:t>
            </a:r>
            <a:r>
              <a:rPr lang="pt-BR" err="1"/>
              <a:t>bold</a:t>
            </a:r>
            <a:r>
              <a:rPr lang="pt-BR"/>
              <a:t> (</a:t>
            </a:r>
            <a:r>
              <a:rPr lang="pt-BR" err="1"/>
              <a:t>size</a:t>
            </a:r>
            <a:r>
              <a:rPr lang="pt-BR"/>
              <a:t> 14)</a:t>
            </a:r>
          </a:p>
        </p:txBody>
      </p:sp>
      <p:sp>
        <p:nvSpPr>
          <p:cNvPr id="14" name="Espaço Reservado para Texto 7">
            <a:extLst>
              <a:ext uri="{FF2B5EF4-FFF2-40B4-BE49-F238E27FC236}">
                <a16:creationId xmlns:a16="http://schemas.microsoft.com/office/drawing/2014/main" id="{58859E66-1E94-44AD-A48E-95C7BA009C23}"/>
              </a:ext>
            </a:extLst>
          </p:cNvPr>
          <p:cNvSpPr>
            <a:spLocks noGrp="1"/>
          </p:cNvSpPr>
          <p:nvPr>
            <p:ph type="body" sz="quarter" idx="60" hasCustomPrompt="1"/>
          </p:nvPr>
        </p:nvSpPr>
        <p:spPr>
          <a:xfrm>
            <a:off x="824972" y="6481950"/>
            <a:ext cx="6866282" cy="285204"/>
          </a:xfrm>
          <a:prstGeom prst="rect">
            <a:avLst/>
          </a:prstGeom>
        </p:spPr>
        <p:txBody>
          <a:bodyPr/>
          <a:lstStyle>
            <a:lvl1pPr marL="0" indent="0" algn="l">
              <a:buNone/>
              <a:defRPr sz="1200" i="1">
                <a:solidFill>
                  <a:srgbClr val="666666"/>
                </a:solidFill>
                <a:latin typeface="+mn-lt"/>
              </a:defRPr>
            </a:lvl1pPr>
          </a:lstStyle>
          <a:p>
            <a:pPr lvl="0"/>
            <a:r>
              <a:rPr lang="pt-BR" err="1"/>
              <a:t>Calibri</a:t>
            </a:r>
            <a:r>
              <a:rPr lang="pt-BR"/>
              <a:t> </a:t>
            </a:r>
            <a:r>
              <a:rPr lang="pt-BR" err="1"/>
              <a:t>font</a:t>
            </a:r>
            <a:r>
              <a:rPr lang="pt-BR"/>
              <a:t> normal (</a:t>
            </a:r>
            <a:r>
              <a:rPr lang="pt-BR" err="1"/>
              <a:t>size</a:t>
            </a:r>
            <a:r>
              <a:rPr lang="pt-BR"/>
              <a:t> 12)</a:t>
            </a:r>
          </a:p>
        </p:txBody>
      </p:sp>
      <p:pic>
        <p:nvPicPr>
          <p:cNvPr id="9" name="Imagem 2">
            <a:extLst>
              <a:ext uri="{FF2B5EF4-FFF2-40B4-BE49-F238E27FC236}">
                <a16:creationId xmlns:a16="http://schemas.microsoft.com/office/drawing/2014/main" id="{9C09F901-C23A-4390-B01A-098ACA486E0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79426" y="6511068"/>
            <a:ext cx="283625" cy="226971"/>
          </a:xfrm>
          <a:prstGeom prst="rect">
            <a:avLst/>
          </a:prstGeom>
        </p:spPr>
      </p:pic>
    </p:spTree>
    <p:extLst>
      <p:ext uri="{BB962C8B-B14F-4D97-AF65-F5344CB8AC3E}">
        <p14:creationId xmlns:p14="http://schemas.microsoft.com/office/powerpoint/2010/main" val="418800540"/>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9" name="Espaço Reservado para Texto 7">
            <a:extLst>
              <a:ext uri="{FF2B5EF4-FFF2-40B4-BE49-F238E27FC236}">
                <a16:creationId xmlns:a16="http://schemas.microsoft.com/office/drawing/2014/main" id="{6E104D49-A92C-400B-AD04-56DBB6654A88}"/>
              </a:ext>
            </a:extLst>
          </p:cNvPr>
          <p:cNvSpPr>
            <a:spLocks noGrp="1"/>
          </p:cNvSpPr>
          <p:nvPr>
            <p:ph type="body" sz="quarter" idx="49" hasCustomPrompt="1"/>
          </p:nvPr>
        </p:nvSpPr>
        <p:spPr>
          <a:xfrm>
            <a:off x="69484" y="620689"/>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0" name="Título 1">
            <a:extLst>
              <a:ext uri="{FF2B5EF4-FFF2-40B4-BE49-F238E27FC236}">
                <a16:creationId xmlns:a16="http://schemas.microsoft.com/office/drawing/2014/main" id="{BD40C52A-1BFC-494E-8AA4-9550A142C70D}"/>
              </a:ext>
            </a:extLst>
          </p:cNvPr>
          <p:cNvSpPr>
            <a:spLocks noGrp="1"/>
          </p:cNvSpPr>
          <p:nvPr>
            <p:ph type="title" hasCustomPrompt="1"/>
          </p:nvPr>
        </p:nvSpPr>
        <p:spPr>
          <a:xfrm>
            <a:off x="69485" y="258471"/>
            <a:ext cx="9787893" cy="370620"/>
          </a:xfrm>
          <a:prstGeom prst="rect">
            <a:avLst/>
          </a:prstGeom>
        </p:spPr>
        <p:txBody>
          <a:bodyPr/>
          <a:lstStyle>
            <a:lvl1pPr algn="l">
              <a:tabLst/>
              <a:defRPr sz="2400" b="1">
                <a:solidFill>
                  <a:schemeClr val="accent2"/>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17" name="Espaço Reservado para Gráfico 4">
            <a:extLst>
              <a:ext uri="{FF2B5EF4-FFF2-40B4-BE49-F238E27FC236}">
                <a16:creationId xmlns:a16="http://schemas.microsoft.com/office/drawing/2014/main" id="{0392E97D-CDD3-4793-9688-4AD3822B325D}"/>
              </a:ext>
            </a:extLst>
          </p:cNvPr>
          <p:cNvSpPr>
            <a:spLocks noGrp="1"/>
          </p:cNvSpPr>
          <p:nvPr>
            <p:ph type="chart" sz="quarter" idx="61" hasCustomPrompt="1"/>
          </p:nvPr>
        </p:nvSpPr>
        <p:spPr>
          <a:xfrm>
            <a:off x="285553" y="1340956"/>
            <a:ext cx="11047578" cy="4314767"/>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endParaRPr lang="pt-BR"/>
          </a:p>
        </p:txBody>
      </p:sp>
      <p:sp>
        <p:nvSpPr>
          <p:cNvPr id="11" name="Espaço Reservado para Texto 7">
            <a:extLst>
              <a:ext uri="{FF2B5EF4-FFF2-40B4-BE49-F238E27FC236}">
                <a16:creationId xmlns:a16="http://schemas.microsoft.com/office/drawing/2014/main" id="{04AC7FFB-FD40-4856-AF38-A957C1904E04}"/>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13" name="Imagem 2">
            <a:extLst>
              <a:ext uri="{FF2B5EF4-FFF2-40B4-BE49-F238E27FC236}">
                <a16:creationId xmlns:a16="http://schemas.microsoft.com/office/drawing/2014/main" id="{ABA2DA6B-BB04-4AAD-9136-C79B8C6D27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146" y="6556676"/>
            <a:ext cx="283625" cy="226971"/>
          </a:xfrm>
          <a:prstGeom prst="rect">
            <a:avLst/>
          </a:prstGeom>
        </p:spPr>
      </p:pic>
    </p:spTree>
    <p:extLst>
      <p:ext uri="{BB962C8B-B14F-4D97-AF65-F5344CB8AC3E}">
        <p14:creationId xmlns:p14="http://schemas.microsoft.com/office/powerpoint/2010/main" val="894007921"/>
      </p:ext>
    </p:extLst>
  </p:cSld>
  <p:clrMapOvr>
    <a:masterClrMapping/>
  </p:clrMapOvr>
  <p:transition spd="slow">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0_Layout Personalizado">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4496C6FC-7978-43BD-8A17-B476A242A037}"/>
              </a:ext>
            </a:extLst>
          </p:cNvPr>
          <p:cNvSpPr>
            <a:spLocks noGrp="1"/>
          </p:cNvSpPr>
          <p:nvPr>
            <p:ph type="title" hasCustomPrompt="1"/>
          </p:nvPr>
        </p:nvSpPr>
        <p:spPr>
          <a:xfrm>
            <a:off x="1109380" y="1040985"/>
            <a:ext cx="4342562" cy="1293090"/>
          </a:xfrm>
          <a:prstGeom prst="rect">
            <a:avLst/>
          </a:prstGeom>
        </p:spPr>
        <p:txBody>
          <a:bodyPr/>
          <a:lstStyle>
            <a:lvl1pPr algn="ctr">
              <a:tabLst/>
              <a:defRPr sz="4000" b="1">
                <a:solidFill>
                  <a:schemeClr val="bg1"/>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40)</a:t>
            </a:r>
            <a:endParaRPr lang="en-US"/>
          </a:p>
        </p:txBody>
      </p:sp>
      <p:pic>
        <p:nvPicPr>
          <p:cNvPr id="8" name="Gráfico 7">
            <a:extLst>
              <a:ext uri="{FF2B5EF4-FFF2-40B4-BE49-F238E27FC236}">
                <a16:creationId xmlns:a16="http://schemas.microsoft.com/office/drawing/2014/main" id="{FBAC704A-40D9-4A50-B9C6-1E3F412FCD71}"/>
              </a:ext>
            </a:extLst>
          </p:cNvPr>
          <p:cNvPicPr>
            <a:picLocks noChangeAspect="1"/>
          </p:cNvPicPr>
          <p:nvPr userDrawn="1"/>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358992" y="3190106"/>
            <a:ext cx="3843338" cy="742950"/>
          </a:xfrm>
          <a:prstGeom prst="rect">
            <a:avLst/>
          </a:prstGeom>
        </p:spPr>
      </p:pic>
      <p:sp>
        <p:nvSpPr>
          <p:cNvPr id="10" name="Espaço Reservado para Texto 19">
            <a:extLst>
              <a:ext uri="{FF2B5EF4-FFF2-40B4-BE49-F238E27FC236}">
                <a16:creationId xmlns:a16="http://schemas.microsoft.com/office/drawing/2014/main" id="{1A78BCEE-ABE2-408A-BDE4-EA478F1B2984}"/>
              </a:ext>
            </a:extLst>
          </p:cNvPr>
          <p:cNvSpPr>
            <a:spLocks noGrp="1"/>
          </p:cNvSpPr>
          <p:nvPr>
            <p:ph type="body" sz="quarter" idx="67" hasCustomPrompt="1"/>
          </p:nvPr>
        </p:nvSpPr>
        <p:spPr>
          <a:xfrm>
            <a:off x="1604075" y="3957120"/>
            <a:ext cx="3353172" cy="596433"/>
          </a:xfrm>
          <a:prstGeom prst="rect">
            <a:avLst/>
          </a:prstGeom>
        </p:spPr>
        <p:txBody>
          <a:bodyPr/>
          <a:lstStyle>
            <a:lvl1pPr marL="0" indent="0" algn="ctr">
              <a:buFontTx/>
              <a:buNone/>
              <a:defRPr sz="2000" b="1" i="1" u="none">
                <a:solidFill>
                  <a:schemeClr val="bg1"/>
                </a:solidFill>
                <a:latin typeface="Calibri" panose="020F0502020204030204" pitchFamily="34" charset="0"/>
                <a:cs typeface="Calibri" panose="020F0502020204030204" pitchFamily="34" charset="0"/>
              </a:defRPr>
            </a:lvl1pPr>
          </a:lstStyle>
          <a:p>
            <a:pPr lvl="0"/>
            <a:r>
              <a:rPr lang="pt-BR" err="1"/>
              <a:t>Calibri</a:t>
            </a:r>
            <a:r>
              <a:rPr lang="pt-BR"/>
              <a:t> </a:t>
            </a:r>
            <a:r>
              <a:rPr lang="pt-BR" err="1"/>
              <a:t>font</a:t>
            </a:r>
            <a:r>
              <a:rPr lang="pt-BR"/>
              <a:t> </a:t>
            </a:r>
            <a:r>
              <a:rPr lang="pt-BR" err="1"/>
              <a:t>italic</a:t>
            </a:r>
            <a:r>
              <a:rPr lang="pt-BR"/>
              <a:t> </a:t>
            </a:r>
            <a:r>
              <a:rPr lang="pt-BR" err="1"/>
              <a:t>bold</a:t>
            </a:r>
            <a:r>
              <a:rPr lang="pt-BR"/>
              <a:t> (</a:t>
            </a:r>
            <a:r>
              <a:rPr lang="pt-BR" err="1"/>
              <a:t>size</a:t>
            </a:r>
            <a:r>
              <a:rPr lang="pt-BR"/>
              <a:t> 20)</a:t>
            </a:r>
          </a:p>
        </p:txBody>
      </p:sp>
      <p:sp>
        <p:nvSpPr>
          <p:cNvPr id="7" name="Espaço Reservado para Texto 19">
            <a:extLst>
              <a:ext uri="{FF2B5EF4-FFF2-40B4-BE49-F238E27FC236}">
                <a16:creationId xmlns:a16="http://schemas.microsoft.com/office/drawing/2014/main" id="{AC114A82-252C-450C-8913-FC2C7247324F}"/>
              </a:ext>
            </a:extLst>
          </p:cNvPr>
          <p:cNvSpPr>
            <a:spLocks noGrp="1"/>
          </p:cNvSpPr>
          <p:nvPr>
            <p:ph type="body" sz="quarter" idx="68" hasCustomPrompt="1"/>
          </p:nvPr>
        </p:nvSpPr>
        <p:spPr>
          <a:xfrm>
            <a:off x="1008184" y="5009774"/>
            <a:ext cx="4544953" cy="596433"/>
          </a:xfrm>
          <a:prstGeom prst="rect">
            <a:avLst/>
          </a:prstGeom>
        </p:spPr>
        <p:txBody>
          <a:bodyPr/>
          <a:lstStyle>
            <a:lvl1pPr marL="0" indent="0" algn="ctr">
              <a:buFontTx/>
              <a:buNone/>
              <a:defRPr sz="1800" b="0" i="1" u="none">
                <a:solidFill>
                  <a:schemeClr val="bg1"/>
                </a:solidFill>
                <a:latin typeface="Calibri" panose="020F0502020204030204" pitchFamily="34" charset="0"/>
                <a:cs typeface="Calibri" panose="020F0502020204030204" pitchFamily="34" charset="0"/>
              </a:defRPr>
            </a:lvl1pPr>
          </a:lstStyle>
          <a:p>
            <a:pPr lvl="0"/>
            <a:r>
              <a:rPr lang="pt-BR" err="1"/>
              <a:t>Calibri</a:t>
            </a:r>
            <a:r>
              <a:rPr lang="pt-BR"/>
              <a:t> </a:t>
            </a:r>
            <a:r>
              <a:rPr lang="pt-BR" err="1"/>
              <a:t>font</a:t>
            </a:r>
            <a:r>
              <a:rPr lang="pt-BR"/>
              <a:t> </a:t>
            </a:r>
            <a:r>
              <a:rPr lang="pt-BR" err="1"/>
              <a:t>italic</a:t>
            </a:r>
            <a:r>
              <a:rPr lang="pt-BR"/>
              <a:t> normal (</a:t>
            </a:r>
            <a:r>
              <a:rPr lang="pt-BR" err="1"/>
              <a:t>size</a:t>
            </a:r>
            <a:r>
              <a:rPr lang="pt-BR"/>
              <a:t> 18)</a:t>
            </a:r>
          </a:p>
        </p:txBody>
      </p:sp>
    </p:spTree>
    <p:extLst>
      <p:ext uri="{BB962C8B-B14F-4D97-AF65-F5344CB8AC3E}">
        <p14:creationId xmlns:p14="http://schemas.microsoft.com/office/powerpoint/2010/main" val="3716021257"/>
      </p:ext>
    </p:extLst>
  </p:cSld>
  <p:clrMapOvr>
    <a:masterClrMapping/>
  </p:clrMapOvr>
  <p:transition spd="slow">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470405" y="-133350"/>
            <a:ext cx="12662406" cy="6991350"/>
          </a:xfrm>
          <a:prstGeom prst="rect">
            <a:avLst/>
          </a:prstGeom>
          <a:blipFill>
            <a:blip r:embed="rId2" cstate="screen">
              <a:extLst>
                <a:ext uri="{28A0092B-C50C-407E-A947-70E740481C1C}">
                  <a14:useLocalDpi xmlns:a14="http://schemas.microsoft.com/office/drawing/2010/main"/>
                </a:ext>
              </a:extLst>
            </a:blip>
            <a:stretch>
              <a:fillRect t="187"/>
            </a:stretch>
          </a:blipFill>
        </p:spPr>
        <p:txBody>
          <a:bodyPr/>
          <a:lstStyle>
            <a:lvl1pPr marL="0" indent="0">
              <a:buNone/>
              <a:defRPr sz="2400">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02581" y="-133350"/>
            <a:ext cx="12662406" cy="7363747"/>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5" cy="861542"/>
          </a:xfrm>
          <a:prstGeom prst="rect">
            <a:avLst/>
          </a:prstGeom>
        </p:spPr>
        <p:txBody>
          <a:bodyPr/>
          <a:lstStyle>
            <a:lvl1pPr marL="0" indent="0">
              <a:buNone/>
              <a:defRPr sz="1200">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597007" y="2072093"/>
            <a:ext cx="3684814" cy="403035"/>
          </a:xfrm>
          <a:prstGeom prst="rect">
            <a:avLst/>
          </a:prstGeom>
        </p:spPr>
        <p:txBody>
          <a:bodyPr/>
          <a:lstStyle>
            <a:lvl1pPr marL="14003" indent="0">
              <a:buNone/>
              <a:defRPr kumimoji="0" lang="pt-BR" sz="1764" b="1" i="0" u="none" strike="noStrike" cap="none" spc="-39"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9753" marR="0" lvl="0" indent="-285750" defTabSz="914400" eaLnBrk="0" latinLnBrk="0" hangingPunct="0">
              <a:lnSpc>
                <a:spcPct val="100000"/>
              </a:lnSpc>
              <a:spcBef>
                <a:spcPct val="0"/>
              </a:spcBef>
              <a:spcAft>
                <a:spcPts val="600"/>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597007" y="2544631"/>
            <a:ext cx="3684814"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597007" y="4299953"/>
            <a:ext cx="3642016"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597007" y="3171500"/>
            <a:ext cx="3642016"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cap="none" spc="-39"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4003" marR="0" lvl="0" indent="0" algn="l" defTabSz="914400" rtl="0" eaLnBrk="0" fontAlgn="base" latinLnBrk="0" hangingPunct="0">
              <a:lnSpc>
                <a:spcPct val="100000"/>
              </a:lnSpc>
              <a:spcBef>
                <a:spcPct val="0"/>
              </a:spcBef>
              <a:spcAft>
                <a:spcPct val="0"/>
              </a:spcAft>
              <a:buClrTx/>
              <a:buSzTx/>
              <a:buFontTx/>
              <a:buNone/>
              <a:tabLst/>
              <a:defRPr/>
            </a:pPr>
            <a:r>
              <a:rPr kumimoji="0" lang="en-US" sz="1764" b="0" i="0" u="none" strike="noStrike" kern="1200" cap="none" spc="-39"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647305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ítulo 1">
            <a:extLst>
              <a:ext uri="{FF2B5EF4-FFF2-40B4-BE49-F238E27FC236}">
                <a16:creationId xmlns:a16="http://schemas.microsoft.com/office/drawing/2014/main" id="{27620CBA-8E0B-4BD3-9D94-B97C3FB94389}"/>
              </a:ext>
            </a:extLst>
          </p:cNvPr>
          <p:cNvSpPr>
            <a:spLocks noGrp="1"/>
          </p:cNvSpPr>
          <p:nvPr>
            <p:ph type="title" hasCustomPrompt="1"/>
          </p:nvPr>
        </p:nvSpPr>
        <p:spPr>
          <a:xfrm>
            <a:off x="259581" y="164154"/>
            <a:ext cx="9787893" cy="370620"/>
          </a:xfrm>
          <a:prstGeom prst="rect">
            <a:avLst/>
          </a:prstGeom>
        </p:spPr>
        <p:txBody>
          <a:bodyPr/>
          <a:lstStyle>
            <a:lvl1pPr algn="l">
              <a:tabLst/>
              <a:defRPr lang="pt-BR" sz="2400" b="1" kern="1200" dirty="0">
                <a:solidFill>
                  <a:srgbClr val="54C0E8"/>
                </a:solidFill>
                <a:latin typeface="Trebuchet MS" panose="020B0603020202020204" pitchFamily="34" charset="0"/>
                <a:ea typeface="+mn-ea"/>
                <a:cs typeface="+mn-cs"/>
              </a:defRPr>
            </a:lvl1pPr>
          </a:lstStyle>
          <a:p>
            <a:pPr marL="0" lvl="0" indent="0" algn="l" rtl="0" fontAlgn="base">
              <a:lnSpc>
                <a:spcPct val="90000"/>
              </a:lnSpc>
              <a:spcBef>
                <a:spcPts val="1000"/>
              </a:spcBef>
              <a:spcAft>
                <a:spcPct val="0"/>
              </a:spcAft>
              <a:buFont typeface="Arial" panose="020B0604020202020204" pitchFamily="34" charset="0"/>
              <a:buNone/>
            </a:pPr>
            <a:r>
              <a:rPr lang="pt-BR" err="1"/>
              <a:t>Trebuchet</a:t>
            </a:r>
            <a:r>
              <a:rPr lang="pt-BR"/>
              <a:t> M </a:t>
            </a:r>
            <a:r>
              <a:rPr lang="pt-BR" err="1"/>
              <a:t>font</a:t>
            </a:r>
            <a:r>
              <a:rPr lang="pt-BR"/>
              <a:t> normal (</a:t>
            </a:r>
            <a:r>
              <a:rPr lang="pt-BR" err="1"/>
              <a:t>size</a:t>
            </a:r>
            <a:r>
              <a:rPr lang="pt-BR"/>
              <a:t> 24)</a:t>
            </a:r>
          </a:p>
        </p:txBody>
      </p:sp>
      <p:sp>
        <p:nvSpPr>
          <p:cNvPr id="5" name="Content Placeholder 2">
            <a:extLst>
              <a:ext uri="{FF2B5EF4-FFF2-40B4-BE49-F238E27FC236}">
                <a16:creationId xmlns:a16="http://schemas.microsoft.com/office/drawing/2014/main" id="{46C05298-EBC0-47DF-9B78-B2B41456B9D8}"/>
              </a:ext>
            </a:extLst>
          </p:cNvPr>
          <p:cNvSpPr>
            <a:spLocks noGrp="1"/>
          </p:cNvSpPr>
          <p:nvPr>
            <p:ph idx="1" hasCustomPrompt="1"/>
          </p:nvPr>
        </p:nvSpPr>
        <p:spPr>
          <a:xfrm>
            <a:off x="590023" y="1011047"/>
            <a:ext cx="10860805" cy="5158934"/>
          </a:xfrm>
          <a:prstGeom prst="rect">
            <a:avLst/>
          </a:prstGeom>
        </p:spPr>
        <p:txBody>
          <a:bodyPr>
            <a:noAutofit/>
          </a:bodyPr>
          <a:lstStyle>
            <a:lvl1pPr algn="l" rtl="0" fontAlgn="base">
              <a:lnSpc>
                <a:spcPct val="90000"/>
              </a:lnSpc>
              <a:spcBef>
                <a:spcPts val="414"/>
              </a:spcBef>
              <a:spcAft>
                <a:spcPts val="414"/>
              </a:spcAft>
              <a:buClr>
                <a:srgbClr val="54C0E8"/>
              </a:buClr>
              <a:buSzPct val="90000"/>
              <a:buFont typeface="Verdana" pitchFamily="34" charset="0"/>
              <a:buChar char="●"/>
              <a:defRPr lang="en-US" sz="1600" kern="1200" noProof="0" dirty="0">
                <a:solidFill>
                  <a:srgbClr val="282828"/>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1">
                  <a:lumMod val="50000"/>
                  <a:lumOff val="50000"/>
                </a:schemeClr>
              </a:buClr>
              <a:buSzPct val="80000"/>
              <a:buFont typeface="Wingdings" pitchFamily="2" charset="2"/>
              <a:buChar char="v"/>
              <a:defRPr lang="en-US" sz="1600" kern="1200" noProof="0" dirty="0">
                <a:solidFill>
                  <a:srgbClr val="282828"/>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tx1">
                  <a:lumMod val="50000"/>
                  <a:lumOff val="50000"/>
                </a:schemeClr>
              </a:buClr>
              <a:buSzPct val="80000"/>
              <a:buFont typeface="Wingdings" panose="05000000000000000000" pitchFamily="2" charset="2"/>
              <a:buChar char="§"/>
              <a:defRPr lang="en-US" sz="1600" kern="1200" noProof="0" dirty="0">
                <a:solidFill>
                  <a:srgbClr val="282828"/>
                </a:solidFill>
                <a:latin typeface="+mn-lt"/>
                <a:ea typeface="Verdana" pitchFamily="34" charset="0"/>
                <a:cs typeface="Verdana" pitchFamily="34" charset="0"/>
              </a:defRPr>
            </a:lvl3pPr>
            <a:lvl4pPr algn="l" rtl="0" fontAlgn="base">
              <a:lnSpc>
                <a:spcPct val="90000"/>
              </a:lnSpc>
              <a:spcBef>
                <a:spcPts val="414"/>
              </a:spcBef>
              <a:spcAft>
                <a:spcPts val="414"/>
              </a:spcAft>
              <a:buClr>
                <a:schemeClr val="bg2">
                  <a:lumMod val="75000"/>
                </a:schemeClr>
              </a:buClr>
              <a:buSzPct val="80000"/>
              <a:defRPr lang="en-US" sz="1600" kern="1200" noProof="0" dirty="0">
                <a:solidFill>
                  <a:srgbClr val="282828"/>
                </a:solidFill>
                <a:latin typeface="+mn-lt"/>
                <a:ea typeface="Verdana" pitchFamily="34" charset="0"/>
                <a:cs typeface="Verdana" pitchFamily="34" charset="0"/>
              </a:defRPr>
            </a:lvl4pPr>
            <a:lvl5pPr algn="l" rtl="0" fontAlgn="base">
              <a:lnSpc>
                <a:spcPct val="90000"/>
              </a:lnSpc>
              <a:spcBef>
                <a:spcPts val="414"/>
              </a:spcBef>
              <a:spcAft>
                <a:spcPts val="414"/>
              </a:spcAft>
              <a:buClr>
                <a:schemeClr val="bg2">
                  <a:lumMod val="75000"/>
                </a:schemeClr>
              </a:buClr>
              <a:buSzPct val="80000"/>
              <a:defRPr lang="en-GB" sz="1600" kern="1200" noProof="0" dirty="0">
                <a:solidFill>
                  <a:schemeClr val="tx1">
                    <a:lumMod val="85000"/>
                    <a:lumOff val="1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7" name="Espaço Reservado para Texto 7">
            <a:extLst>
              <a:ext uri="{FF2B5EF4-FFF2-40B4-BE49-F238E27FC236}">
                <a16:creationId xmlns:a16="http://schemas.microsoft.com/office/drawing/2014/main" id="{4CC998EB-1F76-4247-8F46-026EDBC93CCD}"/>
              </a:ext>
            </a:extLst>
          </p:cNvPr>
          <p:cNvSpPr>
            <a:spLocks noGrp="1"/>
          </p:cNvSpPr>
          <p:nvPr>
            <p:ph type="body" sz="quarter" idx="49" hasCustomPrompt="1"/>
          </p:nvPr>
        </p:nvSpPr>
        <p:spPr>
          <a:xfrm>
            <a:off x="285552" y="605326"/>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Tree>
    <p:extLst>
      <p:ext uri="{BB962C8B-B14F-4D97-AF65-F5344CB8AC3E}">
        <p14:creationId xmlns:p14="http://schemas.microsoft.com/office/powerpoint/2010/main" val="3850358914"/>
      </p:ext>
    </p:extLst>
  </p:cSld>
  <p:clrMapOvr>
    <a:masterClrMapping/>
  </p:clrMapOvr>
  <p:transition spd="slow">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6_Title Slide">
    <p:bg>
      <p:bgPr>
        <a:solidFill>
          <a:schemeClr val="bg1"/>
        </a:solidFill>
        <a:effectLst/>
      </p:bgPr>
    </p:bg>
    <p:spTree>
      <p:nvGrpSpPr>
        <p:cNvPr id="1" name=""/>
        <p:cNvGrpSpPr/>
        <p:nvPr/>
      </p:nvGrpSpPr>
      <p:grpSpPr>
        <a:xfrm>
          <a:off x="0" y="0"/>
          <a:ext cx="0" cy="0"/>
          <a:chOff x="0" y="0"/>
          <a:chExt cx="0" cy="0"/>
        </a:xfrm>
      </p:grpSpPr>
      <p:sp>
        <p:nvSpPr>
          <p:cNvPr id="10" name="Espaço Reservado para Imagem 5">
            <a:extLst>
              <a:ext uri="{FF2B5EF4-FFF2-40B4-BE49-F238E27FC236}">
                <a16:creationId xmlns:a16="http://schemas.microsoft.com/office/drawing/2014/main" id="{3681AD3F-DC01-4418-893B-6110CFAA79BA}"/>
              </a:ext>
            </a:extLst>
          </p:cNvPr>
          <p:cNvSpPr>
            <a:spLocks noGrp="1"/>
          </p:cNvSpPr>
          <p:nvPr>
            <p:ph type="pic" sz="quarter" idx="10" hasCustomPrompt="1"/>
          </p:nvPr>
        </p:nvSpPr>
        <p:spPr>
          <a:xfrm>
            <a:off x="-109415" y="1"/>
            <a:ext cx="12301415" cy="6959599"/>
          </a:xfrm>
          <a:prstGeom prst="rect">
            <a:avLst/>
          </a:prstGeom>
        </p:spPr>
        <p:txBody>
          <a:bodyPr/>
          <a:lstStyle>
            <a:lvl1pPr marL="0" indent="0" algn="r">
              <a:buNone/>
              <a:defRPr sz="1800">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8" name="Espaço Reservado para Imagem 3">
            <a:extLst>
              <a:ext uri="{FF2B5EF4-FFF2-40B4-BE49-F238E27FC236}">
                <a16:creationId xmlns:a16="http://schemas.microsoft.com/office/drawing/2014/main" id="{DBF4B906-DD68-4BD2-8837-E3A9F5890B13}"/>
              </a:ext>
            </a:extLst>
          </p:cNvPr>
          <p:cNvSpPr>
            <a:spLocks noGrp="1"/>
          </p:cNvSpPr>
          <p:nvPr>
            <p:ph type="pic" sz="quarter" idx="12" hasCustomPrompt="1"/>
          </p:nvPr>
        </p:nvSpPr>
        <p:spPr>
          <a:xfrm>
            <a:off x="-2494672" y="5539297"/>
            <a:ext cx="17156334" cy="1420303"/>
          </a:xfrm>
          <a:prstGeom prst="parallelogram">
            <a:avLst/>
          </a:prstGeom>
          <a:solidFill>
            <a:srgbClr val="54565A">
              <a:alpha val="88000"/>
            </a:srgbClr>
          </a:solidFill>
        </p:spPr>
        <p:txBody>
          <a:bodyPr/>
          <a:lstStyle>
            <a:lvl1pPr marL="0" indent="0">
              <a:buNone/>
              <a:defRPr>
                <a:noFill/>
              </a:defRPr>
            </a:lvl1pPr>
          </a:lstStyle>
          <a:p>
            <a:r>
              <a:rPr lang="pt-BR"/>
              <a:t>a</a:t>
            </a:r>
            <a:endParaRPr lang="en-US"/>
          </a:p>
        </p:txBody>
      </p:sp>
      <p:sp>
        <p:nvSpPr>
          <p:cNvPr id="11" name="Espaço Reservado para Texto 6">
            <a:extLst>
              <a:ext uri="{FF2B5EF4-FFF2-40B4-BE49-F238E27FC236}">
                <a16:creationId xmlns:a16="http://schemas.microsoft.com/office/drawing/2014/main" id="{3DB05B4B-33E2-4B65-801B-CEA1BFB04C09}"/>
              </a:ext>
            </a:extLst>
          </p:cNvPr>
          <p:cNvSpPr>
            <a:spLocks noGrp="1"/>
          </p:cNvSpPr>
          <p:nvPr>
            <p:ph type="body" sz="quarter" idx="13" hasCustomPrompt="1"/>
          </p:nvPr>
        </p:nvSpPr>
        <p:spPr>
          <a:xfrm>
            <a:off x="693956" y="5726296"/>
            <a:ext cx="5433306" cy="481043"/>
          </a:xfrm>
          <a:prstGeom prst="rect">
            <a:avLst/>
          </a:prstGeom>
        </p:spPr>
        <p:txBody>
          <a:bodyPr/>
          <a:lstStyle>
            <a:lvl1pPr marL="0" indent="0">
              <a:buNone/>
              <a:defRPr sz="3200" b="1">
                <a:solidFill>
                  <a:srgbClr val="E5BA05"/>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32)</a:t>
            </a:r>
            <a:endParaRPr lang="en-US"/>
          </a:p>
        </p:txBody>
      </p:sp>
    </p:spTree>
    <p:extLst>
      <p:ext uri="{BB962C8B-B14F-4D97-AF65-F5344CB8AC3E}">
        <p14:creationId xmlns:p14="http://schemas.microsoft.com/office/powerpoint/2010/main" val="19147597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6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219035" y="586419"/>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219033" y="174247"/>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6" name="Imagem 2">
            <a:extLst>
              <a:ext uri="{FF2B5EF4-FFF2-40B4-BE49-F238E27FC236}">
                <a16:creationId xmlns:a16="http://schemas.microsoft.com/office/drawing/2014/main" id="{EE14F3DE-0530-49BC-A989-0332193048A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95514" y="6568061"/>
            <a:ext cx="283625" cy="226971"/>
          </a:xfrm>
          <a:prstGeom prst="rect">
            <a:avLst/>
          </a:prstGeom>
        </p:spPr>
      </p:pic>
    </p:spTree>
    <p:extLst>
      <p:ext uri="{BB962C8B-B14F-4D97-AF65-F5344CB8AC3E}">
        <p14:creationId xmlns:p14="http://schemas.microsoft.com/office/powerpoint/2010/main" val="21038345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2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528806"/>
            <a:ext cx="6829140" cy="323941"/>
          </a:xfrm>
          <a:prstGeom prst="rect">
            <a:avLst/>
          </a:prstGeom>
        </p:spPr>
        <p:txBody>
          <a:bodyPr/>
          <a:lstStyle>
            <a:lvl1pPr marL="0" indent="0" algn="l">
              <a:buNone/>
              <a:defRPr sz="1138">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5" y="116632"/>
            <a:ext cx="9787893" cy="370620"/>
          </a:xfrm>
          <a:prstGeom prst="rect">
            <a:avLst/>
          </a:prstGeom>
        </p:spPr>
        <p:txBody>
          <a:bodyPr/>
          <a:lstStyle>
            <a:lvl1pPr algn="l">
              <a:tabLst/>
              <a:defRPr sz="195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813"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7" name="Imagem 2">
            <a:extLst>
              <a:ext uri="{FF2B5EF4-FFF2-40B4-BE49-F238E27FC236}">
                <a16:creationId xmlns:a16="http://schemas.microsoft.com/office/drawing/2014/main" id="{D46A5815-5A4B-4F86-93B6-F01FB45330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0036" y="6568062"/>
            <a:ext cx="230446" cy="226971"/>
          </a:xfrm>
          <a:prstGeom prst="rect">
            <a:avLst/>
          </a:prstGeom>
        </p:spPr>
      </p:pic>
    </p:spTree>
    <p:extLst>
      <p:ext uri="{BB962C8B-B14F-4D97-AF65-F5344CB8AC3E}">
        <p14:creationId xmlns:p14="http://schemas.microsoft.com/office/powerpoint/2010/main" val="726544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43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20691"/>
            <a:ext cx="6829140" cy="323941"/>
          </a:xfrm>
          <a:prstGeom prst="rect">
            <a:avLst/>
          </a:prstGeom>
        </p:spPr>
        <p:txBody>
          <a:bodyPr/>
          <a:lstStyle>
            <a:lvl1pPr marL="0" indent="0" algn="l">
              <a:buNone/>
              <a:defRPr sz="1138">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5" y="116632"/>
            <a:ext cx="9787893" cy="370620"/>
          </a:xfrm>
          <a:prstGeom prst="rect">
            <a:avLst/>
          </a:prstGeom>
        </p:spPr>
        <p:txBody>
          <a:bodyPr/>
          <a:lstStyle>
            <a:lvl1pPr algn="l">
              <a:tabLst/>
              <a:defRPr sz="195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746373" y="6513215"/>
            <a:ext cx="6866282" cy="285204"/>
          </a:xfrm>
          <a:prstGeom prst="rect">
            <a:avLst/>
          </a:prstGeom>
        </p:spPr>
        <p:txBody>
          <a:bodyPr/>
          <a:lstStyle>
            <a:lvl1pPr marL="0" indent="0" algn="l">
              <a:buNone/>
              <a:defRPr sz="813" i="1">
                <a:solidFill>
                  <a:schemeClr val="tx1">
                    <a:lumMod val="50000"/>
                    <a:lumOff val="50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8" name="Imagem 2">
            <a:extLst>
              <a:ext uri="{FF2B5EF4-FFF2-40B4-BE49-F238E27FC236}">
                <a16:creationId xmlns:a16="http://schemas.microsoft.com/office/drawing/2014/main" id="{68303B52-9FA5-4978-9C06-C54790D192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855" y="6568062"/>
            <a:ext cx="230446" cy="226971"/>
          </a:xfrm>
          <a:prstGeom prst="rect">
            <a:avLst/>
          </a:prstGeom>
        </p:spPr>
      </p:pic>
    </p:spTree>
    <p:extLst>
      <p:ext uri="{BB962C8B-B14F-4D97-AF65-F5344CB8AC3E}">
        <p14:creationId xmlns:p14="http://schemas.microsoft.com/office/powerpoint/2010/main" val="36601209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0_Title Slide">
    <p:bg>
      <p:bgPr>
        <a:solidFill>
          <a:srgbClr val="54C0E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729DB60-5D00-4A25-9109-B70FBEEF2ECF}"/>
              </a:ext>
            </a:extLst>
          </p:cNvPr>
          <p:cNvSpPr/>
          <p:nvPr userDrawn="1"/>
        </p:nvSpPr>
        <p:spPr>
          <a:xfrm>
            <a:off x="10296097" y="28077"/>
            <a:ext cx="1780674" cy="944476"/>
          </a:xfrm>
          <a:prstGeom prst="rect">
            <a:avLst/>
          </a:prstGeom>
          <a:solidFill>
            <a:srgbClr val="54C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800"/>
          </a:p>
        </p:txBody>
      </p:sp>
      <p:sp>
        <p:nvSpPr>
          <p:cNvPr id="13" name="Espaço Reservado para Texto 4">
            <a:extLst>
              <a:ext uri="{FF2B5EF4-FFF2-40B4-BE49-F238E27FC236}">
                <a16:creationId xmlns:a16="http://schemas.microsoft.com/office/drawing/2014/main" id="{6DCB2E07-9127-4E34-879D-2D1C536018EC}"/>
              </a:ext>
            </a:extLst>
          </p:cNvPr>
          <p:cNvSpPr>
            <a:spLocks noGrp="1"/>
          </p:cNvSpPr>
          <p:nvPr>
            <p:ph type="body" sz="quarter" idx="14" hasCustomPrompt="1"/>
          </p:nvPr>
        </p:nvSpPr>
        <p:spPr>
          <a:xfrm>
            <a:off x="660195" y="1257300"/>
            <a:ext cx="4337538" cy="533400"/>
          </a:xfrm>
          <a:prstGeom prst="rect">
            <a:avLst/>
          </a:prstGeom>
        </p:spPr>
        <p:txBody>
          <a:bodyPr/>
          <a:lstStyle>
            <a:lvl1pPr marL="0" indent="0">
              <a:buNone/>
              <a:defRPr lang="pt-BR" sz="1950" b="1" kern="1200" dirty="0">
                <a:solidFill>
                  <a:schemeClr val="bg1"/>
                </a:solidFill>
                <a:latin typeface="Trebuchet MS" panose="020B0603020202020204" pitchFamily="34" charset="0"/>
                <a:ea typeface="+mn-ea"/>
                <a:cs typeface="+mn-cs"/>
              </a:defRPr>
            </a:lvl1pPr>
          </a:lstStyle>
          <a:p>
            <a:pPr lvl="0"/>
            <a:r>
              <a:rPr lang="pt-BR"/>
              <a:t>Clique para adicionar texto</a:t>
            </a:r>
          </a:p>
        </p:txBody>
      </p:sp>
      <p:pic>
        <p:nvPicPr>
          <p:cNvPr id="8" name="Gráfico 17">
            <a:extLst>
              <a:ext uri="{FF2B5EF4-FFF2-40B4-BE49-F238E27FC236}">
                <a16:creationId xmlns:a16="http://schemas.microsoft.com/office/drawing/2014/main" id="{63771DC6-1A6E-B24D-9DFE-2672055417D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32372" y="150875"/>
            <a:ext cx="979463" cy="323898"/>
          </a:xfrm>
          <a:prstGeom prst="rect">
            <a:avLst/>
          </a:prstGeom>
        </p:spPr>
      </p:pic>
      <p:sp>
        <p:nvSpPr>
          <p:cNvPr id="9" name="Content Placeholder 2">
            <a:extLst>
              <a:ext uri="{FF2B5EF4-FFF2-40B4-BE49-F238E27FC236}">
                <a16:creationId xmlns:a16="http://schemas.microsoft.com/office/drawing/2014/main" id="{74779552-ECD3-4549-A766-36B405C8173E}"/>
              </a:ext>
            </a:extLst>
          </p:cNvPr>
          <p:cNvSpPr>
            <a:spLocks noGrp="1"/>
          </p:cNvSpPr>
          <p:nvPr>
            <p:ph idx="1"/>
          </p:nvPr>
        </p:nvSpPr>
        <p:spPr>
          <a:xfrm>
            <a:off x="660194" y="2121487"/>
            <a:ext cx="10972800" cy="5113538"/>
          </a:xfrm>
          <a:prstGeom prst="rect">
            <a:avLst/>
          </a:prstGeom>
        </p:spPr>
        <p:txBody>
          <a:bodyPr>
            <a:noAutofit/>
          </a:bodyPr>
          <a:lstStyle>
            <a:lvl1pPr algn="l" rtl="0" fontAlgn="base">
              <a:lnSpc>
                <a:spcPct val="90000"/>
              </a:lnSpc>
              <a:spcBef>
                <a:spcPts val="336"/>
              </a:spcBef>
              <a:spcAft>
                <a:spcPts val="336"/>
              </a:spcAft>
              <a:buClr>
                <a:srgbClr val="FFD600"/>
              </a:buClr>
              <a:buSzPct val="90000"/>
              <a:buFont typeface="Verdana" pitchFamily="34" charset="0"/>
              <a:buChar char="●"/>
              <a:defRPr lang="en-US" sz="1463" kern="1200" noProof="0" dirty="0">
                <a:solidFill>
                  <a:schemeClr val="bg1"/>
                </a:solidFill>
                <a:latin typeface="+mn-lt"/>
                <a:ea typeface="Verdana" pitchFamily="34" charset="0"/>
                <a:cs typeface="Verdana" pitchFamily="34" charset="0"/>
              </a:defRPr>
            </a:lvl1pPr>
            <a:lvl2pPr marL="542939" indent="-208810" algn="l" rtl="0" fontAlgn="base">
              <a:lnSpc>
                <a:spcPct val="90000"/>
              </a:lnSpc>
              <a:spcBef>
                <a:spcPts val="336"/>
              </a:spcBef>
              <a:spcAft>
                <a:spcPts val="336"/>
              </a:spcAft>
              <a:buClr>
                <a:schemeClr val="tx2">
                  <a:lumMod val="85000"/>
                </a:schemeClr>
              </a:buClr>
              <a:buSzPct val="80000"/>
              <a:buFont typeface="Wingdings" pitchFamily="2" charset="2"/>
              <a:buChar char="v"/>
              <a:defRPr lang="en-US" sz="1463" kern="1200" noProof="0" dirty="0">
                <a:solidFill>
                  <a:schemeClr val="bg1"/>
                </a:solidFill>
                <a:latin typeface="+mn-lt"/>
                <a:ea typeface="Verdana" pitchFamily="34" charset="0"/>
                <a:cs typeface="Verdana" pitchFamily="34" charset="0"/>
              </a:defRPr>
            </a:lvl2pPr>
            <a:lvl3pPr marL="928688" indent="-185738" algn="l" rtl="0" fontAlgn="base">
              <a:lnSpc>
                <a:spcPct val="90000"/>
              </a:lnSpc>
              <a:spcBef>
                <a:spcPts val="336"/>
              </a:spcBef>
              <a:spcAft>
                <a:spcPts val="336"/>
              </a:spcAft>
              <a:buClr>
                <a:schemeClr val="bg1"/>
              </a:buClr>
              <a:buSzPct val="80000"/>
              <a:buFont typeface="Wingdings" panose="05000000000000000000" pitchFamily="2" charset="2"/>
              <a:buChar char="§"/>
              <a:defRPr lang="en-US" sz="1463" kern="1200" noProof="0" dirty="0">
                <a:solidFill>
                  <a:schemeClr val="bg1"/>
                </a:solidFill>
                <a:latin typeface="+mn-lt"/>
                <a:ea typeface="Verdana" pitchFamily="34" charset="0"/>
                <a:cs typeface="Verdana" pitchFamily="34" charset="0"/>
              </a:defRPr>
            </a:lvl3pPr>
            <a:lvl4pPr algn="l" rtl="0" fontAlgn="base">
              <a:lnSpc>
                <a:spcPct val="90000"/>
              </a:lnSpc>
              <a:spcBef>
                <a:spcPts val="336"/>
              </a:spcBef>
              <a:spcAft>
                <a:spcPts val="336"/>
              </a:spcAft>
              <a:buClr>
                <a:schemeClr val="accent1">
                  <a:lumMod val="60000"/>
                  <a:lumOff val="40000"/>
                </a:schemeClr>
              </a:buClr>
              <a:buSzPct val="80000"/>
              <a:defRPr lang="en-US" sz="1463" kern="1200" noProof="0" dirty="0">
                <a:solidFill>
                  <a:schemeClr val="bg1"/>
                </a:solidFill>
                <a:latin typeface="+mn-lt"/>
                <a:ea typeface="Verdana" pitchFamily="34" charset="0"/>
                <a:cs typeface="Verdana" pitchFamily="34" charset="0"/>
              </a:defRPr>
            </a:lvl4pPr>
            <a:lvl5pPr algn="l" rtl="0" fontAlgn="base">
              <a:lnSpc>
                <a:spcPct val="90000"/>
              </a:lnSpc>
              <a:spcBef>
                <a:spcPts val="336"/>
              </a:spcBef>
              <a:spcAft>
                <a:spcPts val="336"/>
              </a:spcAft>
              <a:buClr>
                <a:schemeClr val="accent4">
                  <a:lumMod val="40000"/>
                  <a:lumOff val="60000"/>
                </a:schemeClr>
              </a:buClr>
              <a:buSzPct val="80000"/>
              <a:defRPr lang="en-GB" sz="1463" kern="1200" noProof="0" dirty="0">
                <a:solidFill>
                  <a:schemeClr val="bg1"/>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Rectangle 1">
            <a:extLst>
              <a:ext uri="{FF2B5EF4-FFF2-40B4-BE49-F238E27FC236}">
                <a16:creationId xmlns:a16="http://schemas.microsoft.com/office/drawing/2014/main" id="{BCDE06C1-AC03-41D3-ABCD-4175E51A4AEB}"/>
              </a:ext>
            </a:extLst>
          </p:cNvPr>
          <p:cNvSpPr/>
          <p:nvPr userDrawn="1"/>
        </p:nvSpPr>
        <p:spPr>
          <a:xfrm>
            <a:off x="10967433" y="121790"/>
            <a:ext cx="1109338" cy="382073"/>
          </a:xfrm>
          <a:prstGeom prst="rect">
            <a:avLst/>
          </a:prstGeom>
          <a:solidFill>
            <a:srgbClr val="54C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63"/>
          </a:p>
        </p:txBody>
      </p:sp>
      <p:sp>
        <p:nvSpPr>
          <p:cNvPr id="7" name="Espaço Reservado para Imagem 3">
            <a:extLst>
              <a:ext uri="{FF2B5EF4-FFF2-40B4-BE49-F238E27FC236}">
                <a16:creationId xmlns:a16="http://schemas.microsoft.com/office/drawing/2014/main" id="{4323422F-A00B-4F91-8B20-D0522DE22468}"/>
              </a:ext>
            </a:extLst>
          </p:cNvPr>
          <p:cNvSpPr>
            <a:spLocks noGrp="1"/>
          </p:cNvSpPr>
          <p:nvPr>
            <p:ph type="pic" sz="quarter" idx="20"/>
          </p:nvPr>
        </p:nvSpPr>
        <p:spPr>
          <a:xfrm>
            <a:off x="10626511" y="176416"/>
            <a:ext cx="1402910" cy="596717"/>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lvl1pPr marL="0" indent="0">
              <a:buNone/>
              <a:defRPr sz="100">
                <a:solidFill>
                  <a:schemeClr val="bg1"/>
                </a:solidFill>
                <a:latin typeface="Calibri" panose="020F0502020204030204" pitchFamily="34" charset="0"/>
                <a:cs typeface="Calibri" panose="020F0502020204030204" pitchFamily="34" charset="0"/>
              </a:defRPr>
            </a:lvl1pPr>
          </a:lstStyle>
          <a:p>
            <a:endParaRPr lang="pt-BR"/>
          </a:p>
        </p:txBody>
      </p:sp>
    </p:spTree>
    <p:extLst>
      <p:ext uri="{BB962C8B-B14F-4D97-AF65-F5344CB8AC3E}">
        <p14:creationId xmlns:p14="http://schemas.microsoft.com/office/powerpoint/2010/main" val="17158336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49_Layout Personalizado">
    <p:bg>
      <p:bgPr>
        <a:solidFill>
          <a:schemeClr val="bg1"/>
        </a:solidFill>
        <a:effectLst/>
      </p:bgPr>
    </p:bg>
    <p:spTree>
      <p:nvGrpSpPr>
        <p:cNvPr id="1" name=""/>
        <p:cNvGrpSpPr/>
        <p:nvPr/>
      </p:nvGrpSpPr>
      <p:grpSpPr>
        <a:xfrm>
          <a:off x="0" y="0"/>
          <a:ext cx="0" cy="0"/>
          <a:chOff x="0" y="0"/>
          <a:chExt cx="0" cy="0"/>
        </a:xfrm>
      </p:grpSpPr>
      <p:sp>
        <p:nvSpPr>
          <p:cNvPr id="5" name="Espaço Reservado para Gráfico 4">
            <a:extLst>
              <a:ext uri="{FF2B5EF4-FFF2-40B4-BE49-F238E27FC236}">
                <a16:creationId xmlns:a16="http://schemas.microsoft.com/office/drawing/2014/main" id="{63DB75D3-1EE4-4E6F-8C6C-B3DD52DC1A7E}"/>
              </a:ext>
            </a:extLst>
          </p:cNvPr>
          <p:cNvSpPr>
            <a:spLocks noGrp="1"/>
          </p:cNvSpPr>
          <p:nvPr>
            <p:ph type="chart" sz="quarter" idx="61" hasCustomPrompt="1"/>
          </p:nvPr>
        </p:nvSpPr>
        <p:spPr>
          <a:xfrm>
            <a:off x="322696" y="1541463"/>
            <a:ext cx="11015445" cy="4057232"/>
          </a:xfrm>
          <a:prstGeom prst="rect">
            <a:avLst/>
          </a:prstGeom>
        </p:spPr>
        <p:txBody>
          <a:bodyPr/>
          <a:lstStyle>
            <a:lvl1pPr marL="0" indent="0">
              <a:buNone/>
              <a:defRPr lang="pt-BR" sz="1400" kern="1200" dirty="0">
                <a:solidFill>
                  <a:srgbClr val="FF0000"/>
                </a:solidFill>
                <a:latin typeface="+mj-lt"/>
                <a:ea typeface="+mn-ea"/>
                <a:cs typeface="+mn-cs"/>
              </a:defRPr>
            </a:lvl1pPr>
          </a:lstStyle>
          <a:p>
            <a:r>
              <a:rPr lang="pt-BR"/>
              <a:t>Click </a:t>
            </a:r>
            <a:r>
              <a:rPr lang="pt-BR" err="1"/>
              <a:t>and</a:t>
            </a:r>
            <a:r>
              <a:rPr lang="pt-BR"/>
              <a:t> </a:t>
            </a:r>
            <a:r>
              <a:rPr lang="pt-BR" err="1"/>
              <a:t>choose</a:t>
            </a:r>
            <a:r>
              <a:rPr lang="pt-BR"/>
              <a:t> </a:t>
            </a:r>
            <a:r>
              <a:rPr lang="pt-BR" err="1"/>
              <a:t>the</a:t>
            </a:r>
            <a:r>
              <a:rPr lang="pt-BR"/>
              <a:t> </a:t>
            </a:r>
            <a:r>
              <a:rPr lang="pt-BR" err="1"/>
              <a:t>graph</a:t>
            </a:r>
            <a:r>
              <a:rPr lang="pt-BR"/>
              <a:t> </a:t>
            </a:r>
            <a:r>
              <a:rPr lang="pt-BR" err="1"/>
              <a:t>inside</a:t>
            </a:r>
            <a:r>
              <a:rPr lang="pt-BR"/>
              <a:t> </a:t>
            </a:r>
            <a:r>
              <a:rPr lang="pt-BR" err="1"/>
              <a:t>of</a:t>
            </a:r>
            <a:r>
              <a:rPr lang="pt-BR"/>
              <a:t> “</a:t>
            </a:r>
            <a:r>
              <a:rPr lang="pt-BR" err="1"/>
              <a:t>templates</a:t>
            </a:r>
            <a:r>
              <a:rPr lang="pt-BR"/>
              <a:t>”. </a:t>
            </a:r>
            <a:r>
              <a:rPr lang="pt-BR" err="1"/>
              <a:t>Insert</a:t>
            </a:r>
            <a:r>
              <a:rPr lang="pt-BR"/>
              <a:t> </a:t>
            </a:r>
            <a:r>
              <a:rPr lang="pt-BR" err="1"/>
              <a:t>the</a:t>
            </a:r>
            <a:r>
              <a:rPr lang="pt-BR"/>
              <a:t> data </a:t>
            </a:r>
            <a:r>
              <a:rPr lang="pt-BR" err="1"/>
              <a:t>and</a:t>
            </a:r>
            <a:r>
              <a:rPr lang="pt-BR"/>
              <a:t> </a:t>
            </a:r>
            <a:r>
              <a:rPr lang="pt-BR" err="1"/>
              <a:t>then</a:t>
            </a:r>
            <a:r>
              <a:rPr lang="pt-BR"/>
              <a:t> </a:t>
            </a:r>
            <a:r>
              <a:rPr lang="pt-BR" err="1"/>
              <a:t>right</a:t>
            </a:r>
            <a:r>
              <a:rPr lang="pt-BR"/>
              <a:t> click </a:t>
            </a:r>
            <a:r>
              <a:rPr lang="pt-BR" err="1"/>
              <a:t>with</a:t>
            </a:r>
            <a:r>
              <a:rPr lang="pt-BR"/>
              <a:t> </a:t>
            </a:r>
            <a:r>
              <a:rPr lang="pt-BR" err="1"/>
              <a:t>the</a:t>
            </a:r>
            <a:r>
              <a:rPr lang="pt-BR"/>
              <a:t> mouse </a:t>
            </a:r>
            <a:r>
              <a:rPr lang="pt-BR" err="1"/>
              <a:t>and</a:t>
            </a:r>
            <a:r>
              <a:rPr lang="pt-BR"/>
              <a:t> </a:t>
            </a:r>
            <a:r>
              <a:rPr lang="pt-BR" err="1"/>
              <a:t>select</a:t>
            </a:r>
            <a:r>
              <a:rPr lang="pt-BR"/>
              <a:t> “</a:t>
            </a:r>
            <a:r>
              <a:rPr lang="pt-BR" err="1"/>
              <a:t>Change</a:t>
            </a:r>
            <a:r>
              <a:rPr lang="pt-BR"/>
              <a:t> </a:t>
            </a:r>
            <a:r>
              <a:rPr lang="pt-BR" err="1"/>
              <a:t>type</a:t>
            </a:r>
            <a:r>
              <a:rPr lang="pt-BR"/>
              <a:t> </a:t>
            </a:r>
            <a:r>
              <a:rPr lang="pt-BR" err="1"/>
              <a:t>of</a:t>
            </a:r>
            <a:r>
              <a:rPr lang="pt-BR"/>
              <a:t> </a:t>
            </a:r>
            <a:r>
              <a:rPr lang="pt-BR" err="1"/>
              <a:t>graph</a:t>
            </a:r>
            <a:r>
              <a:rPr lang="pt-BR"/>
              <a:t>”. </a:t>
            </a:r>
            <a:r>
              <a:rPr lang="pt-BR" err="1"/>
              <a:t>Select</a:t>
            </a:r>
            <a:r>
              <a:rPr lang="pt-BR"/>
              <a:t> </a:t>
            </a:r>
            <a:r>
              <a:rPr lang="pt-BR" err="1"/>
              <a:t>the</a:t>
            </a:r>
            <a:r>
              <a:rPr lang="pt-BR"/>
              <a:t> </a:t>
            </a:r>
            <a:r>
              <a:rPr lang="pt-BR" err="1"/>
              <a:t>template</a:t>
            </a:r>
            <a:r>
              <a:rPr lang="pt-BR"/>
              <a:t> </a:t>
            </a:r>
            <a:r>
              <a:rPr lang="pt-BR" err="1"/>
              <a:t>again</a:t>
            </a:r>
            <a:r>
              <a:rPr lang="pt-BR"/>
              <a:t> </a:t>
            </a:r>
            <a:r>
              <a:rPr lang="pt-BR" err="1"/>
              <a:t>to</a:t>
            </a:r>
            <a:r>
              <a:rPr lang="pt-BR"/>
              <a:t> </a:t>
            </a:r>
            <a:r>
              <a:rPr lang="pt-BR" err="1"/>
              <a:t>update</a:t>
            </a:r>
            <a:r>
              <a:rPr lang="pt-BR"/>
              <a:t>.</a:t>
            </a:r>
          </a:p>
        </p:txBody>
      </p:sp>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4"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9" name="Espaço Reservado para Texto 7">
            <a:extLst>
              <a:ext uri="{FF2B5EF4-FFF2-40B4-BE49-F238E27FC236}">
                <a16:creationId xmlns:a16="http://schemas.microsoft.com/office/drawing/2014/main" id="{C433449F-5D01-4CDC-BA19-6F923E3DE926}"/>
              </a:ext>
            </a:extLst>
          </p:cNvPr>
          <p:cNvSpPr>
            <a:spLocks noGrp="1"/>
          </p:cNvSpPr>
          <p:nvPr>
            <p:ph type="body" sz="quarter" idx="60" hasCustomPrompt="1"/>
          </p:nvPr>
        </p:nvSpPr>
        <p:spPr>
          <a:xfrm>
            <a:off x="845771" y="6542427"/>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10" name="Imagem 2">
            <a:extLst>
              <a:ext uri="{FF2B5EF4-FFF2-40B4-BE49-F238E27FC236}">
                <a16:creationId xmlns:a16="http://schemas.microsoft.com/office/drawing/2014/main" id="{7881EC2B-F80B-4987-B3A7-1840FEEED6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146" y="6556676"/>
            <a:ext cx="283625" cy="226971"/>
          </a:xfrm>
          <a:prstGeom prst="rect">
            <a:avLst/>
          </a:prstGeom>
        </p:spPr>
      </p:pic>
    </p:spTree>
    <p:extLst>
      <p:ext uri="{BB962C8B-B14F-4D97-AF65-F5344CB8AC3E}">
        <p14:creationId xmlns:p14="http://schemas.microsoft.com/office/powerpoint/2010/main" val="1158436045"/>
      </p:ext>
    </p:extLst>
  </p:cSld>
  <p:clrMapOvr>
    <a:masterClrMapping/>
  </p:clrMapOvr>
  <p:transition spd="slow">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8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70647"/>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6"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845771" y="6528172"/>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7" name="Imagem 2">
            <a:extLst>
              <a:ext uri="{FF2B5EF4-FFF2-40B4-BE49-F238E27FC236}">
                <a16:creationId xmlns:a16="http://schemas.microsoft.com/office/drawing/2014/main" id="{2580C0BC-0E19-42DC-A03E-BA1769CF59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855" y="6549010"/>
            <a:ext cx="230445" cy="226971"/>
          </a:xfrm>
          <a:prstGeom prst="rect">
            <a:avLst/>
          </a:prstGeom>
        </p:spPr>
      </p:pic>
    </p:spTree>
    <p:extLst>
      <p:ext uri="{BB962C8B-B14F-4D97-AF65-F5344CB8AC3E}">
        <p14:creationId xmlns:p14="http://schemas.microsoft.com/office/powerpoint/2010/main" val="330358243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9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6" y="514227"/>
            <a:ext cx="6829139" cy="323941"/>
          </a:xfrm>
          <a:prstGeom prst="rect">
            <a:avLst/>
          </a:prstGeom>
        </p:spPr>
        <p:txBody>
          <a:bodyPr/>
          <a:lstStyle>
            <a:lvl1pPr marL="0" indent="0" algn="l">
              <a:buNone/>
              <a:defRPr sz="137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4" y="150183"/>
            <a:ext cx="9787893" cy="370620"/>
          </a:xfrm>
          <a:prstGeom prst="rect">
            <a:avLst/>
          </a:prstGeom>
        </p:spPr>
        <p:txBody>
          <a:bodyPr/>
          <a:lstStyle>
            <a:lvl1pPr algn="l">
              <a:tabLst/>
              <a:defRPr sz="2349"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1117969" y="6535271"/>
            <a:ext cx="7766889" cy="285204"/>
          </a:xfrm>
          <a:prstGeom prst="rect">
            <a:avLst/>
          </a:prstGeom>
        </p:spPr>
        <p:txBody>
          <a:bodyPr/>
          <a:lstStyle>
            <a:lvl1pPr marL="0" indent="0" algn="l">
              <a:buNone/>
              <a:defRPr sz="978" i="1">
                <a:solidFill>
                  <a:srgbClr val="666666"/>
                </a:solidFill>
                <a:latin typeface="+mn-lt"/>
              </a:defRPr>
            </a:lvl1pPr>
          </a:lstStyle>
          <a:p>
            <a:pPr lvl="0"/>
            <a:r>
              <a:rPr lang="pt-BR"/>
              <a:t>Calibri font normal (size 10)</a:t>
            </a:r>
          </a:p>
        </p:txBody>
      </p:sp>
    </p:spTree>
    <p:extLst>
      <p:ext uri="{BB962C8B-B14F-4D97-AF65-F5344CB8AC3E}">
        <p14:creationId xmlns:p14="http://schemas.microsoft.com/office/powerpoint/2010/main" val="173750212"/>
      </p:ext>
    </p:extLst>
  </p:cSld>
  <p:clrMapOvr>
    <a:masterClrMapping/>
  </p:clrMapOvr>
  <p:transition>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1_Title Slid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56A1DC1F-643F-46D4-892D-8F597BC63AE7}"/>
              </a:ext>
            </a:extLst>
          </p:cNvPr>
          <p:cNvSpPr>
            <a:spLocks noGrp="1"/>
          </p:cNvSpPr>
          <p:nvPr>
            <p:ph type="pic" sz="quarter" idx="13" hasCustomPrompt="1"/>
          </p:nvPr>
        </p:nvSpPr>
        <p:spPr>
          <a:xfrm>
            <a:off x="5280821" y="0"/>
            <a:ext cx="9355015" cy="6858000"/>
          </a:xfrm>
          <a:prstGeom prst="parallelogram">
            <a:avLst/>
          </a:prstGeom>
        </p:spPr>
        <p:txBody>
          <a:bodyPr/>
          <a:lstStyle>
            <a:lvl1pPr marL="0" indent="0">
              <a:buNone/>
              <a:defRPr sz="1761">
                <a:solidFill>
                  <a:schemeClr val="bg1"/>
                </a:solidFill>
                <a:latin typeface="Calibri" panose="020F0502020204030204" pitchFamily="34" charset="0"/>
                <a:cs typeface="Calibri" panose="020F0502020204030204" pitchFamily="34" charset="0"/>
              </a:defRPr>
            </a:lvl1pPr>
          </a:lstStyle>
          <a:p>
            <a:r>
              <a:rPr lang="pt-BR"/>
              <a:t> </a:t>
            </a:r>
          </a:p>
        </p:txBody>
      </p:sp>
      <p:sp>
        <p:nvSpPr>
          <p:cNvPr id="5" name="Espaço Reservado para Texto 4">
            <a:extLst>
              <a:ext uri="{FF2B5EF4-FFF2-40B4-BE49-F238E27FC236}">
                <a16:creationId xmlns:a16="http://schemas.microsoft.com/office/drawing/2014/main" id="{7C5AC681-723F-4C6D-B59D-CD03B446A45E}"/>
              </a:ext>
            </a:extLst>
          </p:cNvPr>
          <p:cNvSpPr>
            <a:spLocks noGrp="1"/>
          </p:cNvSpPr>
          <p:nvPr>
            <p:ph type="body" sz="quarter" idx="14" hasCustomPrompt="1"/>
          </p:nvPr>
        </p:nvSpPr>
        <p:spPr>
          <a:xfrm>
            <a:off x="488049" y="298753"/>
            <a:ext cx="6316953" cy="533400"/>
          </a:xfrm>
          <a:prstGeom prst="rect">
            <a:avLst/>
          </a:prstGeom>
        </p:spPr>
        <p:txBody>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24)</a:t>
            </a:r>
            <a:endParaRPr lang="en-US"/>
          </a:p>
        </p:txBody>
      </p:sp>
      <p:sp>
        <p:nvSpPr>
          <p:cNvPr id="9" name="Content Placeholder 2">
            <a:extLst>
              <a:ext uri="{FF2B5EF4-FFF2-40B4-BE49-F238E27FC236}">
                <a16:creationId xmlns:a16="http://schemas.microsoft.com/office/drawing/2014/main" id="{4757E2FF-C0E9-407F-B94E-109DCA50871D}"/>
              </a:ext>
            </a:extLst>
          </p:cNvPr>
          <p:cNvSpPr>
            <a:spLocks noGrp="1"/>
          </p:cNvSpPr>
          <p:nvPr>
            <p:ph idx="1"/>
          </p:nvPr>
        </p:nvSpPr>
        <p:spPr>
          <a:xfrm>
            <a:off x="591456" y="1096626"/>
            <a:ext cx="4865986" cy="4525964"/>
          </a:xfrm>
          <a:prstGeom prst="rect">
            <a:avLst/>
          </a:prstGeom>
        </p:spPr>
        <p:txBody>
          <a:bodyPr>
            <a:noAutofit/>
          </a:bodyPr>
          <a:lstStyle>
            <a:lvl1pPr>
              <a:spcBef>
                <a:spcPts val="414"/>
              </a:spcBef>
              <a:spcAft>
                <a:spcPts val="414"/>
              </a:spcAft>
              <a:buClr>
                <a:srgbClr val="54C0E8"/>
              </a:buClr>
              <a:buSzPct val="110000"/>
              <a:buFont typeface="Verdana" pitchFamily="34" charset="0"/>
              <a:buChar char="●"/>
              <a:defRPr sz="1600">
                <a:solidFill>
                  <a:schemeClr val="tx1">
                    <a:lumMod val="75000"/>
                    <a:lumOff val="25000"/>
                  </a:schemeClr>
                </a:solidFill>
                <a:latin typeface="+mn-lt"/>
                <a:ea typeface="Verdana" pitchFamily="34" charset="0"/>
                <a:cs typeface="Verdana" pitchFamily="34" charset="0"/>
              </a:defRPr>
            </a:lvl1pPr>
            <a:lvl2pPr marL="668233" indent="-256997">
              <a:spcBef>
                <a:spcPts val="414"/>
              </a:spcBef>
              <a:spcAft>
                <a:spcPts val="414"/>
              </a:spcAft>
              <a:buClr>
                <a:schemeClr val="tx1">
                  <a:lumMod val="50000"/>
                  <a:lumOff val="50000"/>
                </a:schemeClr>
              </a:buClr>
              <a:buFont typeface="Wingdings" pitchFamily="2" charset="2"/>
              <a:buChar char="v"/>
              <a:defRPr sz="1600">
                <a:solidFill>
                  <a:schemeClr val="tx1">
                    <a:lumMod val="75000"/>
                    <a:lumOff val="25000"/>
                  </a:schemeClr>
                </a:solidFill>
                <a:latin typeface="+mn-lt"/>
                <a:ea typeface="Verdana" pitchFamily="34" charset="0"/>
                <a:cs typeface="Verdana" pitchFamily="34" charset="0"/>
              </a:defRPr>
            </a:lvl2pPr>
            <a:lvl3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3pPr>
            <a:lvl4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4pPr>
            <a:lvl5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176473839"/>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solidFill>
        <a:effectLst/>
      </p:bgPr>
    </p:bg>
    <p:spTree>
      <p:nvGrpSpPr>
        <p:cNvPr id="1" name=""/>
        <p:cNvGrpSpPr/>
        <p:nvPr/>
      </p:nvGrpSpPr>
      <p:grpSpPr>
        <a:xfrm>
          <a:off x="0" y="0"/>
          <a:ext cx="0" cy="0"/>
          <a:chOff x="0" y="0"/>
          <a:chExt cx="0" cy="0"/>
        </a:xfrm>
      </p:grpSpPr>
      <p:sp>
        <p:nvSpPr>
          <p:cNvPr id="3" name="Espaço Reservado para Imagem 2">
            <a:extLst>
              <a:ext uri="{FF2B5EF4-FFF2-40B4-BE49-F238E27FC236}">
                <a16:creationId xmlns:a16="http://schemas.microsoft.com/office/drawing/2014/main" id="{56A1DC1F-643F-46D4-892D-8F597BC63AE7}"/>
              </a:ext>
            </a:extLst>
          </p:cNvPr>
          <p:cNvSpPr>
            <a:spLocks noGrp="1"/>
          </p:cNvSpPr>
          <p:nvPr>
            <p:ph type="pic" sz="quarter" idx="13" hasCustomPrompt="1"/>
          </p:nvPr>
        </p:nvSpPr>
        <p:spPr>
          <a:xfrm>
            <a:off x="5280821" y="0"/>
            <a:ext cx="9355015" cy="6858000"/>
          </a:xfrm>
          <a:prstGeom prst="parallelogram">
            <a:avLst/>
          </a:prstGeom>
        </p:spPr>
        <p:txBody>
          <a:bodyPr/>
          <a:lstStyle>
            <a:lvl1pPr marL="0" indent="0">
              <a:buNone/>
              <a:defRPr sz="1761">
                <a:solidFill>
                  <a:schemeClr val="bg1"/>
                </a:solidFill>
                <a:latin typeface="Calibri" panose="020F0502020204030204" pitchFamily="34" charset="0"/>
                <a:cs typeface="Calibri" panose="020F0502020204030204" pitchFamily="34" charset="0"/>
              </a:defRPr>
            </a:lvl1pPr>
          </a:lstStyle>
          <a:p>
            <a:r>
              <a:rPr lang="pt-BR"/>
              <a:t> </a:t>
            </a:r>
          </a:p>
        </p:txBody>
      </p:sp>
      <p:sp>
        <p:nvSpPr>
          <p:cNvPr id="5" name="Espaço Reservado para Texto 4">
            <a:extLst>
              <a:ext uri="{FF2B5EF4-FFF2-40B4-BE49-F238E27FC236}">
                <a16:creationId xmlns:a16="http://schemas.microsoft.com/office/drawing/2014/main" id="{7C5AC681-723F-4C6D-B59D-CD03B446A45E}"/>
              </a:ext>
            </a:extLst>
          </p:cNvPr>
          <p:cNvSpPr>
            <a:spLocks noGrp="1"/>
          </p:cNvSpPr>
          <p:nvPr>
            <p:ph type="body" sz="quarter" idx="14" hasCustomPrompt="1"/>
          </p:nvPr>
        </p:nvSpPr>
        <p:spPr>
          <a:xfrm>
            <a:off x="488049" y="298753"/>
            <a:ext cx="6316953" cy="533400"/>
          </a:xfrm>
          <a:prstGeom prst="rect">
            <a:avLst/>
          </a:prstGeom>
        </p:spPr>
        <p:txBody>
          <a:bodyPr/>
          <a:lstStyle>
            <a:lvl1pPr marL="0" marR="0" indent="0" algn="l" defTabSz="894683" rtl="0" eaLnBrk="1" fontAlgn="base" latinLnBrk="0" hangingPunct="1">
              <a:lnSpc>
                <a:spcPct val="90000"/>
              </a:lnSpc>
              <a:spcBef>
                <a:spcPts val="978"/>
              </a:spcBef>
              <a:spcAft>
                <a:spcPct val="0"/>
              </a:spcAft>
              <a:buClrTx/>
              <a:buSzTx/>
              <a:buFont typeface="Arial" panose="020B0604020202020204" pitchFamily="34" charset="0"/>
              <a:buNone/>
              <a:tabLst/>
              <a:defRPr sz="2349" b="1">
                <a:solidFill>
                  <a:srgbClr val="54C0E8"/>
                </a:solidFill>
                <a:latin typeface="Trebuchet MS" panose="020B0603020202020204" pitchFamily="34" charset="0"/>
              </a:defRPr>
            </a:lvl1pPr>
          </a:lstStyle>
          <a:p>
            <a:pPr lvl="0"/>
            <a:r>
              <a:rPr lang="pt-BR" err="1"/>
              <a:t>Trebuchet</a:t>
            </a:r>
            <a:r>
              <a:rPr lang="pt-BR"/>
              <a:t> MS </a:t>
            </a:r>
            <a:r>
              <a:rPr lang="pt-BR" err="1"/>
              <a:t>font</a:t>
            </a:r>
            <a:r>
              <a:rPr lang="pt-BR"/>
              <a:t> normal (</a:t>
            </a:r>
            <a:r>
              <a:rPr lang="pt-BR" err="1"/>
              <a:t>size</a:t>
            </a:r>
            <a:r>
              <a:rPr lang="pt-BR"/>
              <a:t> 24)</a:t>
            </a:r>
            <a:endParaRPr lang="en-US"/>
          </a:p>
        </p:txBody>
      </p:sp>
      <p:sp>
        <p:nvSpPr>
          <p:cNvPr id="14" name="Espaço Reservado para Imagem 3">
            <a:extLst>
              <a:ext uri="{FF2B5EF4-FFF2-40B4-BE49-F238E27FC236}">
                <a16:creationId xmlns:a16="http://schemas.microsoft.com/office/drawing/2014/main" id="{AFDFF8B7-EF52-4834-BCA3-F1970A46F350}"/>
              </a:ext>
            </a:extLst>
          </p:cNvPr>
          <p:cNvSpPr>
            <a:spLocks noGrp="1"/>
          </p:cNvSpPr>
          <p:nvPr>
            <p:ph type="pic" sz="quarter" idx="19"/>
          </p:nvPr>
        </p:nvSpPr>
        <p:spPr>
          <a:xfrm>
            <a:off x="11031005" y="142803"/>
            <a:ext cx="980831" cy="330200"/>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100" baseline="-25000">
                <a:solidFill>
                  <a:schemeClr val="bg1"/>
                </a:solidFill>
                <a:latin typeface="Calibri" panose="020F0502020204030204" pitchFamily="34" charset="0"/>
                <a:cs typeface="Calibri" panose="020F0502020204030204" pitchFamily="34" charset="0"/>
              </a:defRPr>
            </a:lvl1pPr>
          </a:lstStyle>
          <a:p>
            <a:endParaRPr lang="pt-BR"/>
          </a:p>
        </p:txBody>
      </p:sp>
      <p:sp>
        <p:nvSpPr>
          <p:cNvPr id="9" name="Content Placeholder 2">
            <a:extLst>
              <a:ext uri="{FF2B5EF4-FFF2-40B4-BE49-F238E27FC236}">
                <a16:creationId xmlns:a16="http://schemas.microsoft.com/office/drawing/2014/main" id="{4757E2FF-C0E9-407F-B94E-109DCA50871D}"/>
              </a:ext>
            </a:extLst>
          </p:cNvPr>
          <p:cNvSpPr>
            <a:spLocks noGrp="1"/>
          </p:cNvSpPr>
          <p:nvPr>
            <p:ph idx="1"/>
          </p:nvPr>
        </p:nvSpPr>
        <p:spPr>
          <a:xfrm>
            <a:off x="591456" y="1096626"/>
            <a:ext cx="4865986" cy="4525964"/>
          </a:xfrm>
          <a:prstGeom prst="rect">
            <a:avLst/>
          </a:prstGeom>
        </p:spPr>
        <p:txBody>
          <a:bodyPr>
            <a:noAutofit/>
          </a:bodyPr>
          <a:lstStyle>
            <a:lvl1pPr>
              <a:spcBef>
                <a:spcPts val="414"/>
              </a:spcBef>
              <a:spcAft>
                <a:spcPts val="414"/>
              </a:spcAft>
              <a:buClr>
                <a:srgbClr val="54C0E8"/>
              </a:buClr>
              <a:buSzPct val="110000"/>
              <a:buFont typeface="Verdana" pitchFamily="34" charset="0"/>
              <a:buChar char="●"/>
              <a:defRPr sz="1600">
                <a:solidFill>
                  <a:schemeClr val="tx1">
                    <a:lumMod val="75000"/>
                    <a:lumOff val="25000"/>
                  </a:schemeClr>
                </a:solidFill>
                <a:latin typeface="+mn-lt"/>
                <a:ea typeface="Verdana" pitchFamily="34" charset="0"/>
                <a:cs typeface="Verdana" pitchFamily="34" charset="0"/>
              </a:defRPr>
            </a:lvl1pPr>
            <a:lvl2pPr marL="668233" indent="-256997">
              <a:spcBef>
                <a:spcPts val="414"/>
              </a:spcBef>
              <a:spcAft>
                <a:spcPts val="414"/>
              </a:spcAft>
              <a:buClr>
                <a:schemeClr val="tx1">
                  <a:lumMod val="50000"/>
                  <a:lumOff val="50000"/>
                </a:schemeClr>
              </a:buClr>
              <a:buFont typeface="Wingdings" pitchFamily="2" charset="2"/>
              <a:buChar char="v"/>
              <a:defRPr sz="1600">
                <a:solidFill>
                  <a:schemeClr val="tx1">
                    <a:lumMod val="75000"/>
                    <a:lumOff val="25000"/>
                  </a:schemeClr>
                </a:solidFill>
                <a:latin typeface="+mn-lt"/>
                <a:ea typeface="Verdana" pitchFamily="34" charset="0"/>
                <a:cs typeface="Verdana" pitchFamily="34" charset="0"/>
              </a:defRPr>
            </a:lvl2pPr>
            <a:lvl3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3pPr>
            <a:lvl4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4pPr>
            <a:lvl5pPr>
              <a:spcBef>
                <a:spcPts val="414"/>
              </a:spcBef>
              <a:spcAft>
                <a:spcPts val="414"/>
              </a:spcAft>
              <a:defRPr sz="1600">
                <a:solidFill>
                  <a:schemeClr val="tx1">
                    <a:lumMod val="75000"/>
                    <a:lumOff val="25000"/>
                  </a:schemeClr>
                </a:solidFill>
                <a:latin typeface="+mn-lt"/>
                <a:ea typeface="Verdana" pitchFamily="34" charset="0"/>
                <a:cs typeface="Verdana" pitchFamily="34" charset="0"/>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Tree>
    <p:extLst>
      <p:ext uri="{BB962C8B-B14F-4D97-AF65-F5344CB8AC3E}">
        <p14:creationId xmlns:p14="http://schemas.microsoft.com/office/powerpoint/2010/main" val="4224986183"/>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bg>
      <p:bgPr>
        <a:solidFill>
          <a:schemeClr val="bg1"/>
        </a:solidFill>
        <a:effectLst/>
      </p:bgPr>
    </p:bg>
    <p:spTree>
      <p:nvGrpSpPr>
        <p:cNvPr id="1" name=""/>
        <p:cNvGrpSpPr/>
        <p:nvPr/>
      </p:nvGrpSpPr>
      <p:grpSpPr>
        <a:xfrm>
          <a:off x="0" y="0"/>
          <a:ext cx="0" cy="0"/>
          <a:chOff x="0" y="0"/>
          <a:chExt cx="0" cy="0"/>
        </a:xfrm>
      </p:grpSpPr>
      <p:sp>
        <p:nvSpPr>
          <p:cNvPr id="4" name="Espaço Reservado para Imagem 3">
            <a:extLst>
              <a:ext uri="{FF2B5EF4-FFF2-40B4-BE49-F238E27FC236}">
                <a16:creationId xmlns:a16="http://schemas.microsoft.com/office/drawing/2014/main" id="{4553D1EA-5D34-402F-8E93-B6F91875D297}"/>
              </a:ext>
            </a:extLst>
          </p:cNvPr>
          <p:cNvSpPr>
            <a:spLocks noGrp="1"/>
          </p:cNvSpPr>
          <p:nvPr>
            <p:ph type="pic" sz="quarter" idx="24" hasCustomPrompt="1"/>
          </p:nvPr>
        </p:nvSpPr>
        <p:spPr>
          <a:xfrm>
            <a:off x="-2671816" y="-120276"/>
            <a:ext cx="18753410" cy="7464973"/>
          </a:xfrm>
          <a:prstGeom prst="rect">
            <a:avLst/>
          </a:prstGeom>
          <a:blipFill>
            <a:blip r:embed="rId2" cstate="email">
              <a:extLst>
                <a:ext uri="{28A0092B-C50C-407E-A947-70E740481C1C}">
                  <a14:useLocalDpi xmlns:a14="http://schemas.microsoft.com/office/drawing/2010/main"/>
                </a:ext>
              </a:extLst>
            </a:blip>
            <a:stretch>
              <a:fillRect/>
            </a:stretch>
          </a:blipFill>
        </p:spPr>
        <p:txBody>
          <a:bodyPr/>
          <a:lstStyle>
            <a:lvl1pPr marL="0" indent="0">
              <a:buNone/>
              <a:defRPr sz="2349">
                <a:noFill/>
              </a:defRPr>
            </a:lvl1pPr>
          </a:lstStyle>
          <a:p>
            <a:r>
              <a:rPr lang="pt-BR"/>
              <a:t>a</a:t>
            </a:r>
          </a:p>
        </p:txBody>
      </p:sp>
      <p:sp>
        <p:nvSpPr>
          <p:cNvPr id="6" name="Espaço Reservado para Imagem 5">
            <a:extLst>
              <a:ext uri="{FF2B5EF4-FFF2-40B4-BE49-F238E27FC236}">
                <a16:creationId xmlns:a16="http://schemas.microsoft.com/office/drawing/2014/main" id="{2175FE86-B4D0-4E92-B55C-B3DC0C7699A9}"/>
              </a:ext>
            </a:extLst>
          </p:cNvPr>
          <p:cNvSpPr>
            <a:spLocks noGrp="1"/>
          </p:cNvSpPr>
          <p:nvPr>
            <p:ph type="pic" sz="quarter" idx="10" hasCustomPrompt="1"/>
          </p:nvPr>
        </p:nvSpPr>
        <p:spPr>
          <a:xfrm>
            <a:off x="-302582" y="-19050"/>
            <a:ext cx="12662407" cy="7363747"/>
          </a:xfrm>
          <a:prstGeom prst="rect">
            <a:avLst/>
          </a:prstGeom>
        </p:spPr>
        <p:txBody>
          <a:bodyPr/>
          <a:lstStyle>
            <a:lvl1pPr marL="0" indent="0" algn="r">
              <a:buNone/>
              <a:defRPr sz="1761">
                <a:solidFill>
                  <a:srgbClr val="464749"/>
                </a:solidFill>
                <a:latin typeface="Calibri" panose="020F0502020204030204" pitchFamily="34" charset="0"/>
                <a:cs typeface="Calibri" panose="020F0502020204030204" pitchFamily="34" charset="0"/>
              </a:defRPr>
            </a:lvl1pPr>
          </a:lstStyle>
          <a:p>
            <a:r>
              <a:rPr lang="pt-BR"/>
              <a:t>	 Click </a:t>
            </a:r>
            <a:r>
              <a:rPr lang="pt-BR" err="1"/>
              <a:t>to</a:t>
            </a:r>
            <a:r>
              <a:rPr lang="pt-BR"/>
              <a:t> </a:t>
            </a:r>
            <a:r>
              <a:rPr lang="pt-BR" err="1"/>
              <a:t>select</a:t>
            </a:r>
            <a:r>
              <a:rPr lang="pt-BR"/>
              <a:t> </a:t>
            </a:r>
            <a:r>
              <a:rPr lang="pt-BR" err="1"/>
              <a:t>backgroung</a:t>
            </a:r>
            <a:r>
              <a:rPr lang="pt-BR"/>
              <a:t> </a:t>
            </a:r>
            <a:r>
              <a:rPr lang="pt-BR" err="1"/>
              <a:t>image</a:t>
            </a:r>
            <a:r>
              <a:rPr lang="pt-BR"/>
              <a:t>.</a:t>
            </a:r>
            <a:br>
              <a:rPr lang="pt-BR"/>
            </a:br>
            <a:r>
              <a:rPr lang="pt-BR" err="1"/>
              <a:t>After</a:t>
            </a:r>
            <a:r>
              <a:rPr lang="pt-BR"/>
              <a:t> </a:t>
            </a:r>
            <a:r>
              <a:rPr lang="pt-BR" err="1"/>
              <a:t>that</a:t>
            </a:r>
            <a:r>
              <a:rPr lang="pt-BR"/>
              <a:t>, </a:t>
            </a:r>
            <a:r>
              <a:rPr lang="pt-BR" err="1"/>
              <a:t>right</a:t>
            </a:r>
            <a:r>
              <a:rPr lang="pt-BR"/>
              <a:t> click </a:t>
            </a:r>
            <a:r>
              <a:rPr lang="pt-BR" err="1"/>
              <a:t>with</a:t>
            </a:r>
            <a:r>
              <a:rPr lang="pt-BR"/>
              <a:t> </a:t>
            </a:r>
            <a:r>
              <a:rPr lang="pt-BR" err="1"/>
              <a:t>your</a:t>
            </a:r>
            <a:r>
              <a:rPr lang="pt-BR"/>
              <a:t> mouse </a:t>
            </a:r>
            <a:r>
              <a:rPr lang="pt-BR" err="1"/>
              <a:t>and</a:t>
            </a:r>
            <a:r>
              <a:rPr lang="pt-BR"/>
              <a:t> </a:t>
            </a:r>
            <a:r>
              <a:rPr lang="pt-BR" err="1"/>
              <a:t>select</a:t>
            </a:r>
            <a:r>
              <a:rPr lang="pt-BR"/>
              <a:t> “</a:t>
            </a:r>
            <a:r>
              <a:rPr lang="pt-BR" err="1"/>
              <a:t>send</a:t>
            </a:r>
            <a:r>
              <a:rPr lang="pt-BR"/>
              <a:t> </a:t>
            </a:r>
            <a:r>
              <a:rPr lang="pt-BR" err="1"/>
              <a:t>to</a:t>
            </a:r>
            <a:r>
              <a:rPr lang="pt-BR"/>
              <a:t> </a:t>
            </a:r>
            <a:r>
              <a:rPr lang="pt-BR" err="1"/>
              <a:t>back</a:t>
            </a:r>
            <a:endParaRPr lang="pt-BR"/>
          </a:p>
        </p:txBody>
      </p:sp>
      <p:sp>
        <p:nvSpPr>
          <p:cNvPr id="3" name="Espaço Reservado para Imagem 2">
            <a:extLst>
              <a:ext uri="{FF2B5EF4-FFF2-40B4-BE49-F238E27FC236}">
                <a16:creationId xmlns:a16="http://schemas.microsoft.com/office/drawing/2014/main" id="{BFFE0107-3D06-4858-B285-F2408777052F}"/>
              </a:ext>
            </a:extLst>
          </p:cNvPr>
          <p:cNvSpPr>
            <a:spLocks noGrp="1"/>
          </p:cNvSpPr>
          <p:nvPr>
            <p:ph type="pic" sz="quarter" idx="16" hasCustomPrompt="1"/>
          </p:nvPr>
        </p:nvSpPr>
        <p:spPr>
          <a:xfrm>
            <a:off x="443798" y="785288"/>
            <a:ext cx="3991230" cy="5430957"/>
          </a:xfrm>
          <a:prstGeom prst="rect">
            <a:avLst/>
          </a:prstGeom>
          <a:solidFill>
            <a:schemeClr val="bg1"/>
          </a:solidFill>
        </p:spPr>
        <p:txBody>
          <a:bodyPr/>
          <a:lstStyle>
            <a:lvl1pPr marL="0" indent="0">
              <a:buNone/>
              <a:defRPr>
                <a:noFill/>
              </a:defRPr>
            </a:lvl1pPr>
          </a:lstStyle>
          <a:p>
            <a:r>
              <a:rPr lang="pt-BR"/>
              <a:t>a</a:t>
            </a:r>
            <a:endParaRPr lang="en-US"/>
          </a:p>
        </p:txBody>
      </p:sp>
      <p:sp>
        <p:nvSpPr>
          <p:cNvPr id="21" name="Espaço Reservado para Imagem 20">
            <a:extLst>
              <a:ext uri="{FF2B5EF4-FFF2-40B4-BE49-F238E27FC236}">
                <a16:creationId xmlns:a16="http://schemas.microsoft.com/office/drawing/2014/main" id="{1BBAA762-31ED-4F1F-B69C-EFE0FDB1A9FD}"/>
              </a:ext>
            </a:extLst>
          </p:cNvPr>
          <p:cNvSpPr>
            <a:spLocks noGrp="1"/>
          </p:cNvSpPr>
          <p:nvPr>
            <p:ph type="pic" sz="quarter" idx="13" hasCustomPrompt="1"/>
          </p:nvPr>
        </p:nvSpPr>
        <p:spPr>
          <a:xfrm>
            <a:off x="1876705" y="1031159"/>
            <a:ext cx="1125416" cy="861542"/>
          </a:xfrm>
          <a:prstGeom prst="rect">
            <a:avLst/>
          </a:prstGeom>
        </p:spPr>
        <p:txBody>
          <a:bodyPr/>
          <a:lstStyle>
            <a:lvl1pPr marL="0" indent="0">
              <a:buNone/>
              <a:defRPr sz="1174">
                <a:solidFill>
                  <a:srgbClr val="464749"/>
                </a:solidFill>
                <a:latin typeface="+mn-lt"/>
                <a:cs typeface="Calibri" panose="020F0502020204030204" pitchFamily="34" charset="0"/>
              </a:defRPr>
            </a:lvl1pPr>
          </a:lstStyle>
          <a:p>
            <a:r>
              <a:rPr lang="pt-BR"/>
              <a:t>Click </a:t>
            </a:r>
            <a:r>
              <a:rPr lang="pt-BR" err="1"/>
              <a:t>to</a:t>
            </a:r>
            <a:r>
              <a:rPr lang="pt-BR"/>
              <a:t> </a:t>
            </a:r>
            <a:r>
              <a:rPr lang="pt-BR" err="1"/>
              <a:t>insert</a:t>
            </a:r>
            <a:r>
              <a:rPr lang="pt-BR"/>
              <a:t> logo</a:t>
            </a:r>
          </a:p>
        </p:txBody>
      </p:sp>
      <p:sp>
        <p:nvSpPr>
          <p:cNvPr id="10" name="Espaço Reservado para Texto 7">
            <a:extLst>
              <a:ext uri="{FF2B5EF4-FFF2-40B4-BE49-F238E27FC236}">
                <a16:creationId xmlns:a16="http://schemas.microsoft.com/office/drawing/2014/main" id="{3CB44F74-553B-49CA-A5E3-367630B926AA}"/>
              </a:ext>
            </a:extLst>
          </p:cNvPr>
          <p:cNvSpPr>
            <a:spLocks noGrp="1"/>
          </p:cNvSpPr>
          <p:nvPr>
            <p:ph type="body" sz="quarter" idx="19" hasCustomPrompt="1"/>
          </p:nvPr>
        </p:nvSpPr>
        <p:spPr>
          <a:xfrm>
            <a:off x="597008" y="2072093"/>
            <a:ext cx="3684813" cy="403035"/>
          </a:xfrm>
          <a:prstGeom prst="rect">
            <a:avLst/>
          </a:prstGeom>
        </p:spPr>
        <p:txBody>
          <a:bodyPr/>
          <a:lstStyle>
            <a:lvl1pPr marL="13701" indent="0">
              <a:buNone/>
              <a:defRPr kumimoji="0" lang="pt-BR" sz="1726" b="1" i="0" u="none" strike="noStrike" cap="none" spc="-38" normalizeH="0" baseline="0" dirty="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293289" marR="0" lvl="0" indent="-279588" defTabSz="894683" eaLnBrk="0" latinLnBrk="0" hangingPunct="0">
              <a:lnSpc>
                <a:spcPct val="100000"/>
              </a:lnSpc>
              <a:spcBef>
                <a:spcPct val="0"/>
              </a:spcBef>
              <a:spcAft>
                <a:spcPts val="587"/>
              </a:spcAft>
              <a:buClrTx/>
              <a:buSzTx/>
              <a:tabLst/>
            </a:pPr>
            <a:r>
              <a:rPr lang="pt-BR" err="1"/>
              <a:t>Client</a:t>
            </a:r>
            <a:r>
              <a:rPr lang="pt-BR"/>
              <a:t> </a:t>
            </a:r>
            <a:r>
              <a:rPr lang="pt-BR" err="1"/>
              <a:t>name</a:t>
            </a:r>
            <a:r>
              <a:rPr lang="pt-BR"/>
              <a:t> – </a:t>
            </a:r>
            <a:r>
              <a:rPr lang="pt-BR" err="1"/>
              <a:t>Calibri</a:t>
            </a:r>
            <a:r>
              <a:rPr lang="pt-BR"/>
              <a:t> </a:t>
            </a:r>
            <a:r>
              <a:rPr lang="pt-BR" err="1"/>
              <a:t>font</a:t>
            </a:r>
            <a:r>
              <a:rPr lang="pt-BR"/>
              <a:t> </a:t>
            </a:r>
            <a:r>
              <a:rPr lang="pt-BR" err="1"/>
              <a:t>bold</a:t>
            </a:r>
            <a:r>
              <a:rPr lang="pt-BR"/>
              <a:t> (</a:t>
            </a:r>
            <a:r>
              <a:rPr lang="pt-BR" err="1"/>
              <a:t>sinze</a:t>
            </a:r>
            <a:r>
              <a:rPr lang="pt-BR"/>
              <a:t> 17,6)</a:t>
            </a:r>
          </a:p>
        </p:txBody>
      </p:sp>
      <p:sp>
        <p:nvSpPr>
          <p:cNvPr id="11" name="Espaço Reservado para Texto 7">
            <a:extLst>
              <a:ext uri="{FF2B5EF4-FFF2-40B4-BE49-F238E27FC236}">
                <a16:creationId xmlns:a16="http://schemas.microsoft.com/office/drawing/2014/main" id="{C7D1A17E-01C5-4C9A-AFD7-FE8F8904A585}"/>
              </a:ext>
            </a:extLst>
          </p:cNvPr>
          <p:cNvSpPr>
            <a:spLocks noGrp="1"/>
          </p:cNvSpPr>
          <p:nvPr>
            <p:ph type="body" sz="quarter" idx="20" hasCustomPrompt="1"/>
          </p:nvPr>
        </p:nvSpPr>
        <p:spPr>
          <a:xfrm>
            <a:off x="597008" y="2544631"/>
            <a:ext cx="3684813" cy="403035"/>
          </a:xfrm>
          <a:prstGeom prst="rect">
            <a:avLst/>
          </a:prstGeom>
        </p:spPr>
        <p:txBody>
          <a:bodyPr/>
          <a:lstStyle>
            <a:lvl1pPr marL="13701" marR="0" indent="0" algn="l" defTabSz="894683" rtl="0" eaLnBrk="0" fontAlgn="base" latinLnBrk="0" hangingPunct="0">
              <a:lnSpc>
                <a:spcPct val="100000"/>
              </a:lnSpc>
              <a:spcBef>
                <a:spcPct val="0"/>
              </a:spcBef>
              <a:spcAft>
                <a:spcPct val="0"/>
              </a:spcAft>
              <a:buClrTx/>
              <a:buSzTx/>
              <a:buFontTx/>
              <a:buNone/>
              <a:tabLst/>
              <a:defRPr kumimoji="0" lang="pt-BR" sz="1726" b="0" i="0" u="none" strike="noStrike" cap="none" spc="-38"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3701" marR="0" lvl="0" indent="0" algn="l" defTabSz="894683" rtl="0" eaLnBrk="0" fontAlgn="base" latinLnBrk="0" hangingPunct="0">
              <a:lnSpc>
                <a:spcPct val="100000"/>
              </a:lnSpc>
              <a:spcBef>
                <a:spcPct val="0"/>
              </a:spcBef>
              <a:spcAft>
                <a:spcPct val="0"/>
              </a:spcAft>
              <a:buClrTx/>
              <a:buSzTx/>
              <a:buFontTx/>
              <a:buNone/>
              <a:tabLst/>
              <a:defRPr/>
            </a:pP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Title – Calibri font normal (size 17,6)</a:t>
            </a:r>
          </a:p>
        </p:txBody>
      </p:sp>
      <p:sp>
        <p:nvSpPr>
          <p:cNvPr id="12" name="Espaço Reservado para Texto 7">
            <a:extLst>
              <a:ext uri="{FF2B5EF4-FFF2-40B4-BE49-F238E27FC236}">
                <a16:creationId xmlns:a16="http://schemas.microsoft.com/office/drawing/2014/main" id="{A46C5DBA-2501-478F-A494-25621861C310}"/>
              </a:ext>
            </a:extLst>
          </p:cNvPr>
          <p:cNvSpPr>
            <a:spLocks noGrp="1"/>
          </p:cNvSpPr>
          <p:nvPr>
            <p:ph type="body" sz="quarter" idx="22" hasCustomPrompt="1"/>
          </p:nvPr>
        </p:nvSpPr>
        <p:spPr>
          <a:xfrm>
            <a:off x="597008" y="4299952"/>
            <a:ext cx="3642016" cy="403035"/>
          </a:xfrm>
          <a:prstGeom prst="rect">
            <a:avLst/>
          </a:prstGeom>
        </p:spPr>
        <p:txBody>
          <a:bodyPr/>
          <a:lstStyle>
            <a:lvl1pPr marL="13701" marR="0" indent="0" algn="l" defTabSz="894683" rtl="0" eaLnBrk="0" fontAlgn="base" latinLnBrk="0" hangingPunct="0">
              <a:lnSpc>
                <a:spcPct val="100000"/>
              </a:lnSpc>
              <a:spcBef>
                <a:spcPct val="0"/>
              </a:spcBef>
              <a:spcAft>
                <a:spcPct val="0"/>
              </a:spcAft>
              <a:buClrTx/>
              <a:buSzTx/>
              <a:buFontTx/>
              <a:buNone/>
              <a:tabLst/>
              <a:defRPr kumimoji="0" lang="pt-BR" sz="1399" b="0" i="0" u="none" strike="noStrike" cap="none" spc="-38"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3701" marR="0" lvl="0" indent="0" algn="l" defTabSz="894683" rtl="0" eaLnBrk="0" fontAlgn="base" latinLnBrk="0" hangingPunct="0">
              <a:lnSpc>
                <a:spcPct val="100000"/>
              </a:lnSpc>
              <a:spcBef>
                <a:spcPct val="0"/>
              </a:spcBef>
              <a:spcAft>
                <a:spcPct val="0"/>
              </a:spcAft>
              <a:buClrTx/>
              <a:buSzTx/>
              <a:buFontTx/>
              <a:buNone/>
              <a:tabLst/>
              <a:defRPr/>
            </a:pP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Code</a:t>
            </a:r>
            <a:r>
              <a:rPr kumimoji="0" lang="pt-BR"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 – </a:t>
            </a: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Calibri font normal (size 14,3)</a:t>
            </a:r>
          </a:p>
        </p:txBody>
      </p:sp>
      <p:sp>
        <p:nvSpPr>
          <p:cNvPr id="13" name="Espaço Reservado para Texto 7">
            <a:extLst>
              <a:ext uri="{FF2B5EF4-FFF2-40B4-BE49-F238E27FC236}">
                <a16:creationId xmlns:a16="http://schemas.microsoft.com/office/drawing/2014/main" id="{DAA645D8-3213-4219-9B99-209074D45251}"/>
              </a:ext>
            </a:extLst>
          </p:cNvPr>
          <p:cNvSpPr>
            <a:spLocks noGrp="1"/>
          </p:cNvSpPr>
          <p:nvPr>
            <p:ph type="body" sz="quarter" idx="23" hasCustomPrompt="1"/>
          </p:nvPr>
        </p:nvSpPr>
        <p:spPr>
          <a:xfrm>
            <a:off x="597008" y="3171501"/>
            <a:ext cx="3642016" cy="641394"/>
          </a:xfrm>
          <a:prstGeom prst="rect">
            <a:avLst/>
          </a:prstGeom>
        </p:spPr>
        <p:txBody>
          <a:bodyPr/>
          <a:lstStyle>
            <a:lvl1pPr marL="13701" marR="0" indent="0" algn="l" defTabSz="894683" rtl="0" eaLnBrk="0" fontAlgn="base" latinLnBrk="0" hangingPunct="0">
              <a:lnSpc>
                <a:spcPct val="100000"/>
              </a:lnSpc>
              <a:spcBef>
                <a:spcPct val="0"/>
              </a:spcBef>
              <a:spcAft>
                <a:spcPct val="0"/>
              </a:spcAft>
              <a:buClrTx/>
              <a:buSzTx/>
              <a:buFontTx/>
              <a:buNone/>
              <a:tabLst/>
              <a:defRPr kumimoji="0" lang="pt-BR" sz="1399" b="0" i="0" u="none" strike="noStrike" cap="none" spc="-38" normalizeH="0" baseline="0">
                <a:ln>
                  <a:noFill/>
                </a:ln>
                <a:solidFill>
                  <a:prstClr val="black">
                    <a:lumMod val="75000"/>
                    <a:lumOff val="25000"/>
                  </a:prstClr>
                </a:solidFill>
                <a:effectLst/>
                <a:uLnTx/>
                <a:uFillTx/>
                <a:ea typeface="Verdana" panose="020B0604030504040204" pitchFamily="34" charset="0"/>
                <a:cs typeface="Verdana" panose="020B0604030504040204" pitchFamily="34" charset="0"/>
              </a:defRPr>
            </a:lvl1pPr>
          </a:lstStyle>
          <a:p>
            <a:pPr marL="13701" marR="0" lvl="0" indent="0" algn="l" defTabSz="894683" rtl="0" eaLnBrk="0" fontAlgn="base" latinLnBrk="0" hangingPunct="0">
              <a:lnSpc>
                <a:spcPct val="100000"/>
              </a:lnSpc>
              <a:spcBef>
                <a:spcPct val="0"/>
              </a:spcBef>
              <a:spcAft>
                <a:spcPct val="0"/>
              </a:spcAft>
              <a:buClrTx/>
              <a:buSzTx/>
              <a:buFontTx/>
              <a:buNone/>
              <a:tabLst/>
              <a:defRPr/>
            </a:pPr>
            <a:r>
              <a:rPr kumimoji="0" lang="en-US" sz="1726" b="0" i="0" u="none" strike="noStrike" kern="1200" cap="none" spc="-38" normalizeH="0" baseline="0" noProof="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rPr>
              <a:t>Prepared by – Calibri font normal (size 14,3)</a:t>
            </a:r>
          </a:p>
        </p:txBody>
      </p:sp>
      <p:pic>
        <p:nvPicPr>
          <p:cNvPr id="14" name="Picture 13">
            <a:extLst>
              <a:ext uri="{FF2B5EF4-FFF2-40B4-BE49-F238E27FC236}">
                <a16:creationId xmlns:a16="http://schemas.microsoft.com/office/drawing/2014/main" id="{3417F1E9-2D80-E34C-ACEF-D0ADC6D8A98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98216" y="5267391"/>
            <a:ext cx="2482394" cy="479868"/>
          </a:xfrm>
          <a:prstGeom prst="rect">
            <a:avLst/>
          </a:prstGeom>
        </p:spPr>
      </p:pic>
    </p:spTree>
    <p:extLst>
      <p:ext uri="{BB962C8B-B14F-4D97-AF65-F5344CB8AC3E}">
        <p14:creationId xmlns:p14="http://schemas.microsoft.com/office/powerpoint/2010/main" val="80962623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3_Layout Personalizado">
    <p:bg>
      <p:bgPr>
        <a:solidFill>
          <a:schemeClr val="bg1"/>
        </a:solidFill>
        <a:effectLst/>
      </p:bgPr>
    </p:bg>
    <p:spTree>
      <p:nvGrpSpPr>
        <p:cNvPr id="1" name=""/>
        <p:cNvGrpSpPr/>
        <p:nvPr/>
      </p:nvGrpSpPr>
      <p:grpSpPr>
        <a:xfrm>
          <a:off x="0" y="0"/>
          <a:ext cx="0" cy="0"/>
          <a:chOff x="0" y="0"/>
          <a:chExt cx="0" cy="0"/>
        </a:xfrm>
      </p:grpSpPr>
      <p:sp>
        <p:nvSpPr>
          <p:cNvPr id="15" name="Espaço Reservado para Texto 7">
            <a:extLst>
              <a:ext uri="{FF2B5EF4-FFF2-40B4-BE49-F238E27FC236}">
                <a16:creationId xmlns:a16="http://schemas.microsoft.com/office/drawing/2014/main" id="{A45828DB-02D9-493E-B696-7107B392CAF7}"/>
              </a:ext>
            </a:extLst>
          </p:cNvPr>
          <p:cNvSpPr>
            <a:spLocks noGrp="1"/>
          </p:cNvSpPr>
          <p:nvPr>
            <p:ph type="body" sz="quarter" idx="49" hasCustomPrompt="1"/>
          </p:nvPr>
        </p:nvSpPr>
        <p:spPr>
          <a:xfrm>
            <a:off x="322695" y="670643"/>
            <a:ext cx="6829140" cy="323941"/>
          </a:xfrm>
          <a:prstGeom prst="rect">
            <a:avLst/>
          </a:prstGeom>
        </p:spPr>
        <p:txBody>
          <a:bodyPr/>
          <a:lstStyle>
            <a:lvl1pPr marL="0" indent="0" algn="l">
              <a:buNone/>
              <a:defRPr sz="1400">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14)</a:t>
            </a:r>
          </a:p>
        </p:txBody>
      </p:sp>
      <p:sp>
        <p:nvSpPr>
          <p:cNvPr id="16" name="Título 1">
            <a:extLst>
              <a:ext uri="{FF2B5EF4-FFF2-40B4-BE49-F238E27FC236}">
                <a16:creationId xmlns:a16="http://schemas.microsoft.com/office/drawing/2014/main" id="{492C72F6-137D-41DF-ACAC-E91E4A93FCB3}"/>
              </a:ext>
            </a:extLst>
          </p:cNvPr>
          <p:cNvSpPr>
            <a:spLocks noGrp="1"/>
          </p:cNvSpPr>
          <p:nvPr>
            <p:ph type="title" hasCustomPrompt="1"/>
          </p:nvPr>
        </p:nvSpPr>
        <p:spPr>
          <a:xfrm>
            <a:off x="322694" y="258471"/>
            <a:ext cx="9787893" cy="370620"/>
          </a:xfrm>
          <a:prstGeom prst="rect">
            <a:avLst/>
          </a:prstGeom>
        </p:spPr>
        <p:txBody>
          <a:bodyPr/>
          <a:lstStyle>
            <a:lvl1pPr algn="l">
              <a:tabLst/>
              <a:defRPr sz="2400" b="1">
                <a:solidFill>
                  <a:srgbClr val="54C0E8"/>
                </a:solidFill>
                <a:latin typeface="Trebuchet MS" panose="020B0603020202020204" pitchFamily="34" charset="0"/>
              </a:defRPr>
            </a:lvl1pPr>
          </a:lstStyle>
          <a:p>
            <a:r>
              <a:rPr lang="pt-BR" err="1"/>
              <a:t>Trebuchet</a:t>
            </a:r>
            <a:r>
              <a:rPr lang="pt-BR"/>
              <a:t> M </a:t>
            </a:r>
            <a:r>
              <a:rPr lang="pt-BR" err="1"/>
              <a:t>font</a:t>
            </a:r>
            <a:r>
              <a:rPr lang="pt-BR"/>
              <a:t> normal (</a:t>
            </a:r>
            <a:r>
              <a:rPr lang="pt-BR" err="1"/>
              <a:t>size</a:t>
            </a:r>
            <a:r>
              <a:rPr lang="pt-BR"/>
              <a:t> 24)</a:t>
            </a:r>
          </a:p>
        </p:txBody>
      </p:sp>
      <p:sp>
        <p:nvSpPr>
          <p:cNvPr id="29" name="Espaço Reservado para Texto 7">
            <a:extLst>
              <a:ext uri="{FF2B5EF4-FFF2-40B4-BE49-F238E27FC236}">
                <a16:creationId xmlns:a16="http://schemas.microsoft.com/office/drawing/2014/main" id="{9BE8F821-BF03-4D6F-AA53-7CEFF56867CE}"/>
              </a:ext>
            </a:extLst>
          </p:cNvPr>
          <p:cNvSpPr>
            <a:spLocks noGrp="1"/>
          </p:cNvSpPr>
          <p:nvPr>
            <p:ph type="body" sz="quarter" idx="60" hasCustomPrompt="1"/>
          </p:nvPr>
        </p:nvSpPr>
        <p:spPr>
          <a:xfrm>
            <a:off x="633338" y="6551663"/>
            <a:ext cx="6866282" cy="285204"/>
          </a:xfrm>
          <a:prstGeom prst="rect">
            <a:avLst/>
          </a:prstGeom>
        </p:spPr>
        <p:txBody>
          <a:bodyPr/>
          <a:lstStyle>
            <a:lvl1pPr marL="0" indent="0" algn="l">
              <a:buNone/>
              <a:defRPr sz="1000" i="1">
                <a:solidFill>
                  <a:schemeClr val="tx1">
                    <a:lumMod val="65000"/>
                    <a:lumOff val="35000"/>
                  </a:schemeClr>
                </a:solidFill>
                <a:latin typeface="+mn-lt"/>
              </a:defRPr>
            </a:lvl1pPr>
          </a:lstStyle>
          <a:p>
            <a:pPr lvl="0"/>
            <a:r>
              <a:rPr lang="pt-BR" err="1"/>
              <a:t>Calibri</a:t>
            </a:r>
            <a:r>
              <a:rPr lang="pt-BR"/>
              <a:t> </a:t>
            </a:r>
            <a:r>
              <a:rPr lang="pt-BR" err="1"/>
              <a:t>font</a:t>
            </a:r>
            <a:r>
              <a:rPr lang="pt-BR"/>
              <a:t> normal (</a:t>
            </a:r>
            <a:r>
              <a:rPr lang="pt-BR" err="1"/>
              <a:t>size</a:t>
            </a:r>
            <a:r>
              <a:rPr lang="pt-BR"/>
              <a:t> 10)</a:t>
            </a:r>
          </a:p>
        </p:txBody>
      </p:sp>
      <p:pic>
        <p:nvPicPr>
          <p:cNvPr id="7" name="Imagem 2">
            <a:extLst>
              <a:ext uri="{FF2B5EF4-FFF2-40B4-BE49-F238E27FC236}">
                <a16:creationId xmlns:a16="http://schemas.microsoft.com/office/drawing/2014/main" id="{47912C83-C5FF-49DC-B0C9-87CD71D15F24}"/>
              </a:ext>
            </a:extLst>
          </p:cNvPr>
          <p:cNvPicPr>
            <a:picLocks noChangeAspect="1"/>
          </p:cNvPicPr>
          <p:nvPr userDrawn="1"/>
        </p:nvPicPr>
        <p:blipFill>
          <a:blip r:embed="rId2"/>
          <a:stretch>
            <a:fillRect/>
          </a:stretch>
        </p:blipFill>
        <p:spPr>
          <a:xfrm>
            <a:off x="382257" y="6568060"/>
            <a:ext cx="230445" cy="226971"/>
          </a:xfrm>
          <a:prstGeom prst="rect">
            <a:avLst/>
          </a:prstGeom>
        </p:spPr>
      </p:pic>
    </p:spTree>
    <p:extLst>
      <p:ext uri="{BB962C8B-B14F-4D97-AF65-F5344CB8AC3E}">
        <p14:creationId xmlns:p14="http://schemas.microsoft.com/office/powerpoint/2010/main" val="2487236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450955"/>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image" Target="../media/image1.emf"/><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theme" Target="../theme/theme2.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ço Reservado para Número de Slide 9">
            <a:extLst>
              <a:ext uri="{FF2B5EF4-FFF2-40B4-BE49-F238E27FC236}">
                <a16:creationId xmlns:a16="http://schemas.microsoft.com/office/drawing/2014/main" id="{B9BFEFE7-7EEF-435D-A9B0-09E8B389CD8D}"/>
              </a:ext>
            </a:extLst>
          </p:cNvPr>
          <p:cNvSpPr txBox="1">
            <a:spLocks/>
          </p:cNvSpPr>
          <p:nvPr userDrawn="1"/>
        </p:nvSpPr>
        <p:spPr>
          <a:xfrm>
            <a:off x="32781" y="6507109"/>
            <a:ext cx="534177"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fld id="{F5FCCBEA-5D7C-414E-BA5A-59F19D219BB9}" type="slidenum">
              <a:rPr lang="pt-BR" sz="1000" i="1" smtClean="0">
                <a:solidFill>
                  <a:schemeClr val="tx1">
                    <a:lumMod val="50000"/>
                    <a:lumOff val="50000"/>
                  </a:schemeClr>
                </a:solidFill>
                <a:latin typeface="Calibri" panose="020F0502020204030204" pitchFamily="34" charset="0"/>
                <a:cs typeface="Calibri" panose="020F0502020204030204" pitchFamily="34" charset="0"/>
              </a:rPr>
              <a:pPr algn="l"/>
              <a:t>‹#›</a:t>
            </a:fld>
            <a:endParaRPr lang="pt-BR" sz="1000" i="1">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03B7F3E-421E-4A54-BEDC-7207DC36B35B}"/>
              </a:ext>
            </a:extLst>
          </p:cNvPr>
          <p:cNvSpPr/>
          <p:nvPr userDrawn="1"/>
        </p:nvSpPr>
        <p:spPr>
          <a:xfrm>
            <a:off x="8525499" y="6570920"/>
            <a:ext cx="4248472"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800" b="0" i="0" kern="1200" dirty="0" err="1">
                <a:solidFill>
                  <a:schemeClr val="bg1">
                    <a:lumMod val="65000"/>
                  </a:schemeClr>
                </a:solidFill>
                <a:effectLst/>
                <a:latin typeface="Calibri" panose="020F0502020204030204" pitchFamily="34" charset="0"/>
                <a:ea typeface="+mn-ea"/>
                <a:cs typeface="+mn-cs"/>
              </a:rPr>
              <a:t>J.202383</a:t>
            </a:r>
            <a:r>
              <a:rPr lang="en-IE" sz="800" b="0" i="0" kern="1200" dirty="0">
                <a:solidFill>
                  <a:schemeClr val="bg1">
                    <a:lumMod val="65000"/>
                  </a:schemeClr>
                </a:solidFill>
                <a:effectLst/>
                <a:latin typeface="Calibri" panose="020F0502020204030204" pitchFamily="34" charset="0"/>
                <a:ea typeface="+mn-ea"/>
                <a:cs typeface="+mn-cs"/>
              </a:rPr>
              <a:t> |  Dóchas | Public Engagement Study | January 2021 | Confidential </a:t>
            </a:r>
            <a:endParaRPr lang="pt-BR" sz="800" i="1" dirty="0">
              <a:solidFill>
                <a:schemeClr val="bg1">
                  <a:lumMod val="65000"/>
                </a:schemeClr>
              </a:solidFill>
            </a:endParaRPr>
          </a:p>
        </p:txBody>
      </p:sp>
      <p:pic>
        <p:nvPicPr>
          <p:cNvPr id="10" name="Picture 9">
            <a:extLst>
              <a:ext uri="{FF2B5EF4-FFF2-40B4-BE49-F238E27FC236}">
                <a16:creationId xmlns:a16="http://schemas.microsoft.com/office/drawing/2014/main" id="{0E3D1957-2414-4ABD-95EA-1E4840294305}"/>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064777" y="250514"/>
            <a:ext cx="939681" cy="382452"/>
          </a:xfrm>
          <a:prstGeom prst="rect">
            <a:avLst/>
          </a:prstGeom>
        </p:spPr>
      </p:pic>
    </p:spTree>
    <p:extLst>
      <p:ext uri="{BB962C8B-B14F-4D97-AF65-F5344CB8AC3E}">
        <p14:creationId xmlns:p14="http://schemas.microsoft.com/office/powerpoint/2010/main" val="1559287321"/>
      </p:ext>
    </p:extLst>
  </p:cSld>
  <p:clrMap bg1="lt1" tx1="dk1" bg2="lt2" tx2="dk2" accent1="accent1" accent2="accent2" accent3="accent3" accent4="accent4" accent5="accent5" accent6="accent6" hlink="hlink" folHlink="folHlink"/>
  <p:sldLayoutIdLst>
    <p:sldLayoutId id="2147484369" r:id="rId1"/>
    <p:sldLayoutId id="2147484384" r:id="rId2"/>
    <p:sldLayoutId id="2147484324" r:id="rId3"/>
    <p:sldLayoutId id="2147484365" r:id="rId4"/>
    <p:sldLayoutId id="2147484167" r:id="rId5"/>
    <p:sldLayoutId id="2147484354" r:id="rId6"/>
    <p:sldLayoutId id="2147484543" r:id="rId7"/>
    <p:sldLayoutId id="2147484573" r:id="rId8"/>
    <p:sldLayoutId id="2147484549" r:id="rId9"/>
    <p:sldLayoutId id="2147484550" r:id="rId10"/>
    <p:sldLayoutId id="2147484551" r:id="rId11"/>
    <p:sldLayoutId id="2147484552" r:id="rId12"/>
    <p:sldLayoutId id="2147484553" r:id="rId13"/>
    <p:sldLayoutId id="2147484554" r:id="rId14"/>
    <p:sldLayoutId id="2147484555" r:id="rId15"/>
    <p:sldLayoutId id="2147484559" r:id="rId16"/>
    <p:sldLayoutId id="2147484560" r:id="rId17"/>
    <p:sldLayoutId id="2147484561" r:id="rId18"/>
    <p:sldLayoutId id="2147484563" r:id="rId19"/>
    <p:sldLayoutId id="2147484564" r:id="rId20"/>
    <p:sldLayoutId id="2147484565" r:id="rId21"/>
    <p:sldLayoutId id="2147484566" r:id="rId22"/>
    <p:sldLayoutId id="2147484567" r:id="rId23"/>
    <p:sldLayoutId id="2147484568" r:id="rId24"/>
    <p:sldLayoutId id="2147484569" r:id="rId25"/>
    <p:sldLayoutId id="2147484570" r:id="rId26"/>
    <p:sldLayoutId id="2147484575" r:id="rId27"/>
    <p:sldLayoutId id="2147484576" r:id="rId28"/>
  </p:sldLayoutIdLst>
  <p:transition spd="slow">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ço Reservado para Número de Slide 9">
            <a:extLst>
              <a:ext uri="{FF2B5EF4-FFF2-40B4-BE49-F238E27FC236}">
                <a16:creationId xmlns:a16="http://schemas.microsoft.com/office/drawing/2014/main" id="{B9BFEFE7-7EEF-435D-A9B0-09E8B389CD8D}"/>
              </a:ext>
            </a:extLst>
          </p:cNvPr>
          <p:cNvSpPr txBox="1">
            <a:spLocks/>
          </p:cNvSpPr>
          <p:nvPr userDrawn="1"/>
        </p:nvSpPr>
        <p:spPr>
          <a:xfrm>
            <a:off x="32781" y="6507109"/>
            <a:ext cx="534177" cy="365125"/>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200" kern="1200">
                <a:solidFill>
                  <a:schemeClr val="tx1">
                    <a:tint val="75000"/>
                  </a:schemeClr>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algn="l"/>
            <a:fld id="{F5FCCBEA-5D7C-414E-BA5A-59F19D219BB9}" type="slidenum">
              <a:rPr lang="pt-BR" sz="1000" i="1" smtClean="0">
                <a:solidFill>
                  <a:schemeClr val="tx1">
                    <a:lumMod val="50000"/>
                    <a:lumOff val="50000"/>
                  </a:schemeClr>
                </a:solidFill>
                <a:latin typeface="Calibri" panose="020F0502020204030204" pitchFamily="34" charset="0"/>
                <a:cs typeface="Calibri" panose="020F0502020204030204" pitchFamily="34" charset="0"/>
              </a:rPr>
              <a:pPr algn="l"/>
              <a:t>‹#›</a:t>
            </a:fld>
            <a:endParaRPr lang="pt-BR" sz="1000" i="1">
              <a:solidFill>
                <a:schemeClr val="tx1">
                  <a:lumMod val="50000"/>
                  <a:lumOff val="50000"/>
                </a:schemeClr>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C03B7F3E-421E-4A54-BEDC-7207DC36B35B}"/>
              </a:ext>
            </a:extLst>
          </p:cNvPr>
          <p:cNvSpPr/>
          <p:nvPr userDrawn="1"/>
        </p:nvSpPr>
        <p:spPr>
          <a:xfrm>
            <a:off x="8525499" y="6570920"/>
            <a:ext cx="4248472" cy="21544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IE" sz="800" b="0" i="0" kern="1200" dirty="0" err="1">
                <a:solidFill>
                  <a:schemeClr val="bg1">
                    <a:lumMod val="65000"/>
                  </a:schemeClr>
                </a:solidFill>
                <a:effectLst/>
                <a:latin typeface="Calibri" panose="020F0502020204030204" pitchFamily="34" charset="0"/>
                <a:ea typeface="+mn-ea"/>
                <a:cs typeface="+mn-cs"/>
              </a:rPr>
              <a:t>J.202383</a:t>
            </a:r>
            <a:r>
              <a:rPr lang="en-IE" sz="800" b="0" i="0" kern="1200" dirty="0">
                <a:solidFill>
                  <a:schemeClr val="bg1">
                    <a:lumMod val="65000"/>
                  </a:schemeClr>
                </a:solidFill>
                <a:effectLst/>
                <a:latin typeface="Calibri" panose="020F0502020204030204" pitchFamily="34" charset="0"/>
                <a:ea typeface="+mn-ea"/>
                <a:cs typeface="+mn-cs"/>
              </a:rPr>
              <a:t> |  Dóchas | Public Engagement Study | January 2021 | Confidential </a:t>
            </a:r>
            <a:endParaRPr lang="pt-BR" sz="800" i="1" dirty="0">
              <a:solidFill>
                <a:schemeClr val="bg1">
                  <a:lumMod val="65000"/>
                </a:schemeClr>
              </a:solidFill>
            </a:endParaRPr>
          </a:p>
        </p:txBody>
      </p:sp>
      <p:pic>
        <p:nvPicPr>
          <p:cNvPr id="10" name="Picture 9">
            <a:extLst>
              <a:ext uri="{FF2B5EF4-FFF2-40B4-BE49-F238E27FC236}">
                <a16:creationId xmlns:a16="http://schemas.microsoft.com/office/drawing/2014/main" id="{0E3D1957-2414-4ABD-95EA-1E4840294305}"/>
              </a:ext>
            </a:extLst>
          </p:cNvPr>
          <p:cNvPicPr>
            <a:picLocks noChangeAspect="1"/>
          </p:cNvPicPr>
          <p:nvPr userDrawn="1"/>
        </p:nvPicPr>
        <p:blipFill>
          <a:blip r:embed="rId32" cstate="screen">
            <a:extLst>
              <a:ext uri="{28A0092B-C50C-407E-A947-70E740481C1C}">
                <a14:useLocalDpi xmlns:a14="http://schemas.microsoft.com/office/drawing/2010/main"/>
              </a:ext>
            </a:extLst>
          </a:blip>
          <a:stretch>
            <a:fillRect/>
          </a:stretch>
        </p:blipFill>
        <p:spPr>
          <a:xfrm>
            <a:off x="11064777" y="250514"/>
            <a:ext cx="939681" cy="382452"/>
          </a:xfrm>
          <a:prstGeom prst="rect">
            <a:avLst/>
          </a:prstGeom>
        </p:spPr>
      </p:pic>
    </p:spTree>
    <p:extLst>
      <p:ext uri="{BB962C8B-B14F-4D97-AF65-F5344CB8AC3E}">
        <p14:creationId xmlns:p14="http://schemas.microsoft.com/office/powerpoint/2010/main" val="1707923732"/>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 id="2147484594" r:id="rId17"/>
    <p:sldLayoutId id="2147484595" r:id="rId18"/>
    <p:sldLayoutId id="2147484596" r:id="rId19"/>
    <p:sldLayoutId id="2147484597" r:id="rId20"/>
    <p:sldLayoutId id="2147484598" r:id="rId21"/>
    <p:sldLayoutId id="2147484599" r:id="rId22"/>
    <p:sldLayoutId id="2147484600" r:id="rId23"/>
    <p:sldLayoutId id="2147484601" r:id="rId24"/>
    <p:sldLayoutId id="2147484602" r:id="rId25"/>
    <p:sldLayoutId id="2147484603" r:id="rId26"/>
    <p:sldLayoutId id="2147484604" r:id="rId27"/>
    <p:sldLayoutId id="2147484605" r:id="rId28"/>
    <p:sldLayoutId id="2147484606" r:id="rId29"/>
    <p:sldLayoutId id="2147484607" r:id="rId30"/>
  </p:sldLayoutIdLst>
  <p:transition spd="slow">
    <p:wipe dir="r"/>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emf"/><Relationship Id="rId4" Type="http://schemas.openxmlformats.org/officeDocument/2006/relationships/image" Target="../media/image24.png"/></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chart" Target="../charts/chart7.xml"/><Relationship Id="rId7" Type="http://schemas.openxmlformats.org/officeDocument/2006/relationships/image" Target="../media/image49.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chart" Target="../charts/chart10.xml"/><Relationship Id="rId5" Type="http://schemas.openxmlformats.org/officeDocument/2006/relationships/chart" Target="../charts/chart9.xml"/><Relationship Id="rId10" Type="http://schemas.openxmlformats.org/officeDocument/2006/relationships/image" Target="../media/image52.jpeg"/><Relationship Id="rId4" Type="http://schemas.openxmlformats.org/officeDocument/2006/relationships/chart" Target="../charts/chart8.xml"/><Relationship Id="rId9" Type="http://schemas.openxmlformats.org/officeDocument/2006/relationships/image" Target="../media/image51.jpe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8" Type="http://schemas.openxmlformats.org/officeDocument/2006/relationships/chart" Target="../charts/chart16.xml"/><Relationship Id="rId3" Type="http://schemas.openxmlformats.org/officeDocument/2006/relationships/chart" Target="../charts/chart11.xml"/><Relationship Id="rId7"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27.xml"/><Relationship Id="rId6" Type="http://schemas.openxmlformats.org/officeDocument/2006/relationships/chart" Target="../charts/chart14.xml"/><Relationship Id="rId5" Type="http://schemas.openxmlformats.org/officeDocument/2006/relationships/chart" Target="../charts/chart13.xml"/><Relationship Id="rId10" Type="http://schemas.openxmlformats.org/officeDocument/2006/relationships/chart" Target="../charts/chart18.xml"/><Relationship Id="rId4" Type="http://schemas.openxmlformats.org/officeDocument/2006/relationships/chart" Target="../charts/chart12.xml"/><Relationship Id="rId9" Type="http://schemas.openxmlformats.org/officeDocument/2006/relationships/chart" Target="../charts/chart17.xml"/></Relationships>
</file>

<file path=ppt/slides/_rels/slide15.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chart" Target="../charts/chart19.xml"/><Relationship Id="rId7" Type="http://schemas.openxmlformats.org/officeDocument/2006/relationships/chart" Target="../charts/chart23.xml"/><Relationship Id="rId2" Type="http://schemas.openxmlformats.org/officeDocument/2006/relationships/notesSlide" Target="../notesSlides/notesSlide11.xml"/><Relationship Id="rId1" Type="http://schemas.openxmlformats.org/officeDocument/2006/relationships/slideLayout" Target="../slideLayouts/slideLayout27.xml"/><Relationship Id="rId6" Type="http://schemas.openxmlformats.org/officeDocument/2006/relationships/chart" Target="../charts/chart22.xml"/><Relationship Id="rId5" Type="http://schemas.openxmlformats.org/officeDocument/2006/relationships/chart" Target="../charts/chart21.xml"/><Relationship Id="rId10" Type="http://schemas.openxmlformats.org/officeDocument/2006/relationships/chart" Target="../charts/chart26.xml"/><Relationship Id="rId4" Type="http://schemas.openxmlformats.org/officeDocument/2006/relationships/chart" Target="../charts/chart20.xml"/><Relationship Id="rId9" Type="http://schemas.openxmlformats.org/officeDocument/2006/relationships/chart" Target="../charts/chart25.xml"/></Relationships>
</file>

<file path=ppt/slides/_rels/slide16.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chart" Target="../charts/chart27.xml"/><Relationship Id="rId7" Type="http://schemas.openxmlformats.org/officeDocument/2006/relationships/chart" Target="../charts/chart31.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chart" Target="../charts/chart30.xml"/><Relationship Id="rId5" Type="http://schemas.openxmlformats.org/officeDocument/2006/relationships/chart" Target="../charts/chart29.xml"/><Relationship Id="rId10" Type="http://schemas.openxmlformats.org/officeDocument/2006/relationships/chart" Target="../charts/chart34.xml"/><Relationship Id="rId4" Type="http://schemas.openxmlformats.org/officeDocument/2006/relationships/chart" Target="../charts/chart28.xml"/><Relationship Id="rId9" Type="http://schemas.openxmlformats.org/officeDocument/2006/relationships/chart" Target="../charts/chart33.xml"/></Relationships>
</file>

<file path=ppt/slides/_rels/slide17.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notesSlide" Target="../notesSlides/notesSlide13.xml"/><Relationship Id="rId1" Type="http://schemas.openxmlformats.org/officeDocument/2006/relationships/slideLayout" Target="../slideLayouts/slideLayout27.xml"/><Relationship Id="rId6" Type="http://schemas.openxmlformats.org/officeDocument/2006/relationships/chart" Target="../charts/chart38.xml"/><Relationship Id="rId5" Type="http://schemas.openxmlformats.org/officeDocument/2006/relationships/chart" Target="../charts/chart37.xml"/><Relationship Id="rId10" Type="http://schemas.openxmlformats.org/officeDocument/2006/relationships/chart" Target="../charts/chart42.xml"/><Relationship Id="rId4" Type="http://schemas.openxmlformats.org/officeDocument/2006/relationships/chart" Target="../charts/chart36.xml"/><Relationship Id="rId9" Type="http://schemas.openxmlformats.org/officeDocument/2006/relationships/chart" Target="../charts/char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emf"/><Relationship Id="rId4" Type="http://schemas.openxmlformats.org/officeDocument/2006/relationships/chart" Target="../charts/chart1.xml"/></Relationships>
</file>

<file path=ppt/slides/_rels/slide2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3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1.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2.xml"/><Relationship Id="rId4" Type="http://schemas.openxmlformats.org/officeDocument/2006/relationships/chart" Target="../charts/chart3.xml"/></Relationships>
</file>

<file path=ppt/slides/_rels/slide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30.emf"/><Relationship Id="rId4" Type="http://schemas.openxmlformats.org/officeDocument/2006/relationships/chart" Target="../charts/char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56.xml"/><Relationship Id="rId1" Type="http://schemas.openxmlformats.org/officeDocument/2006/relationships/tags" Target="../tags/tag3.xml"/><Relationship Id="rId6" Type="http://schemas.openxmlformats.org/officeDocument/2006/relationships/image" Target="../media/image30.emf"/><Relationship Id="rId5" Type="http://schemas.openxmlformats.org/officeDocument/2006/relationships/chart" Target="../charts/chart5.xml"/><Relationship Id="rId4" Type="http://schemas.openxmlformats.org/officeDocument/2006/relationships/image" Target="../media/image31.jpeg"/></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 Id="rId4" Type="http://schemas.openxmlformats.org/officeDocument/2006/relationships/image" Target="../media/image34.jpeg"/></Relationships>
</file>

<file path=ppt/slides/_rels/slide8.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png"/><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svg"/><Relationship Id="rId4" Type="http://schemas.openxmlformats.org/officeDocument/2006/relationships/image" Target="../media/image37.png"/><Relationship Id="rId9"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jpeg"/><Relationship Id="rId1" Type="http://schemas.openxmlformats.org/officeDocument/2006/relationships/slideLayout" Target="../slideLayouts/slideLayout4.xml"/><Relationship Id="rId6" Type="http://schemas.openxmlformats.org/officeDocument/2006/relationships/image" Target="../media/image47.svg"/><Relationship Id="rId5" Type="http://schemas.openxmlformats.org/officeDocument/2006/relationships/image" Target="../media/image46.png"/><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people in a room&#10;&#10;Description automatically generated with low confidence">
            <a:extLst>
              <a:ext uri="{FF2B5EF4-FFF2-40B4-BE49-F238E27FC236}">
                <a16:creationId xmlns:a16="http://schemas.microsoft.com/office/drawing/2014/main" id="{66CE9CC6-67CA-476F-B87B-16A26E5A64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81657" y="-4700"/>
            <a:ext cx="5931562" cy="6862700"/>
          </a:xfrm>
          <a:prstGeom prst="rect">
            <a:avLst/>
          </a:prstGeom>
        </p:spPr>
      </p:pic>
      <p:pic>
        <p:nvPicPr>
          <p:cNvPr id="4" name="Picture 3">
            <a:extLst>
              <a:ext uri="{FF2B5EF4-FFF2-40B4-BE49-F238E27FC236}">
                <a16:creationId xmlns:a16="http://schemas.microsoft.com/office/drawing/2014/main" id="{4D07E643-8E80-4A21-B9C4-4E76A987FB7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4700"/>
            <a:ext cx="12192000" cy="6862700"/>
          </a:xfrm>
          <a:prstGeom prst="rect">
            <a:avLst/>
          </a:prstGeom>
        </p:spPr>
      </p:pic>
      <p:sp>
        <p:nvSpPr>
          <p:cNvPr id="15" name="Text Placeholder 4">
            <a:extLst>
              <a:ext uri="{FF2B5EF4-FFF2-40B4-BE49-F238E27FC236}">
                <a16:creationId xmlns:a16="http://schemas.microsoft.com/office/drawing/2014/main" id="{5CFDFD13-0E04-48BE-90C2-89D7300B3DD2}"/>
              </a:ext>
            </a:extLst>
          </p:cNvPr>
          <p:cNvSpPr>
            <a:spLocks noGrp="1"/>
          </p:cNvSpPr>
          <p:nvPr/>
        </p:nvSpPr>
        <p:spPr>
          <a:xfrm>
            <a:off x="1258798" y="1914055"/>
            <a:ext cx="2993911" cy="403035"/>
          </a:xfrm>
          <a:prstGeom prst="rect">
            <a:avLst/>
          </a:prstGeom>
        </p:spPr>
        <p:txBody>
          <a:bodyPr/>
          <a:lstStyle>
            <a:lvl1pPr marL="14003" indent="0" algn="l" rtl="0" eaLnBrk="1" fontAlgn="base" hangingPunct="1">
              <a:lnSpc>
                <a:spcPct val="90000"/>
              </a:lnSpc>
              <a:spcBef>
                <a:spcPts val="1000"/>
              </a:spcBef>
              <a:spcAft>
                <a:spcPct val="0"/>
              </a:spcAft>
              <a:buFont typeface="Arial" panose="020B0604020202020204" pitchFamily="34" charset="0"/>
              <a:buNone/>
              <a:defRPr kumimoji="0" lang="pt-BR" sz="1764" b="1" i="0" u="none" strike="noStrike" kern="1200" cap="none" spc="-39" normalizeH="0" baseline="0" dirty="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p>
        </p:txBody>
      </p:sp>
      <p:sp>
        <p:nvSpPr>
          <p:cNvPr id="16" name="Text Placeholder 5">
            <a:extLst>
              <a:ext uri="{FF2B5EF4-FFF2-40B4-BE49-F238E27FC236}">
                <a16:creationId xmlns:a16="http://schemas.microsoft.com/office/drawing/2014/main" id="{A2032E03-7E0A-41A7-BADF-636EF926CD02}"/>
              </a:ext>
            </a:extLst>
          </p:cNvPr>
          <p:cNvSpPr>
            <a:spLocks noGrp="1"/>
          </p:cNvSpPr>
          <p:nvPr/>
        </p:nvSpPr>
        <p:spPr>
          <a:xfrm>
            <a:off x="1258798" y="2386593"/>
            <a:ext cx="2993911" cy="403035"/>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764" b="0" i="0" u="none" strike="noStrike" kern="1200" cap="none" spc="-39" normalizeH="0" baseline="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p>
        </p:txBody>
      </p:sp>
      <p:sp>
        <p:nvSpPr>
          <p:cNvPr id="17" name="Text Placeholder 7">
            <a:extLst>
              <a:ext uri="{FF2B5EF4-FFF2-40B4-BE49-F238E27FC236}">
                <a16:creationId xmlns:a16="http://schemas.microsoft.com/office/drawing/2014/main" id="{16F6B03C-0F3B-42B9-946D-E94BD308D5BA}"/>
              </a:ext>
            </a:extLst>
          </p:cNvPr>
          <p:cNvSpPr>
            <a:spLocks noGrp="1"/>
          </p:cNvSpPr>
          <p:nvPr/>
        </p:nvSpPr>
        <p:spPr>
          <a:xfrm>
            <a:off x="1258797" y="3013462"/>
            <a:ext cx="2959138" cy="641394"/>
          </a:xfrm>
          <a:prstGeom prst="rect">
            <a:avLst/>
          </a:prstGeom>
        </p:spPr>
        <p:txBody>
          <a:bodyPr/>
          <a:lstStyle>
            <a:lvl1pPr marL="14003" marR="0" indent="0" algn="l" defTabSz="914400" rtl="0" eaLnBrk="0" fontAlgn="base" latinLnBrk="0" hangingPunct="0">
              <a:lnSpc>
                <a:spcPct val="100000"/>
              </a:lnSpc>
              <a:spcBef>
                <a:spcPct val="0"/>
              </a:spcBef>
              <a:spcAft>
                <a:spcPct val="0"/>
              </a:spcAft>
              <a:buClrTx/>
              <a:buSzTx/>
              <a:buFontTx/>
              <a:buNone/>
              <a:tabLst/>
              <a:defRPr kumimoji="0" lang="pt-BR" sz="1430" b="0" i="0" u="none" strike="noStrike" kern="1200" cap="none" spc="-39" normalizeH="0" baseline="0">
                <a:ln>
                  <a:noFill/>
                </a:ln>
                <a:solidFill>
                  <a:prstClr val="black">
                    <a:lumMod val="75000"/>
                    <a:lumOff val="25000"/>
                  </a:prstClr>
                </a:solidFill>
                <a:effectLst/>
                <a:uLnTx/>
                <a:uFillTx/>
                <a:latin typeface="+mn-lt"/>
                <a:ea typeface="Verdana" panose="020B0604030504040204" pitchFamily="34" charset="0"/>
                <a:cs typeface="Verdana" panose="020B0604030504040204" pitchFamily="34" charset="0"/>
              </a:defRPr>
            </a:lvl1pPr>
            <a:lvl2pPr marL="685800" indent="-228600" algn="l" rtl="0" eaLnBrk="1" fontAlgn="base" hangingPunct="1">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IE"/>
          </a:p>
        </p:txBody>
      </p:sp>
      <p:sp>
        <p:nvSpPr>
          <p:cNvPr id="18" name="Rectangle 17">
            <a:extLst>
              <a:ext uri="{FF2B5EF4-FFF2-40B4-BE49-F238E27FC236}">
                <a16:creationId xmlns:a16="http://schemas.microsoft.com/office/drawing/2014/main" id="{733FDF5E-3989-4BC2-A8E3-8752F7DF57B2}"/>
              </a:ext>
            </a:extLst>
          </p:cNvPr>
          <p:cNvSpPr/>
          <p:nvPr/>
        </p:nvSpPr>
        <p:spPr>
          <a:xfrm>
            <a:off x="927193" y="285461"/>
            <a:ext cx="4604883" cy="5987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IE"/>
          </a:p>
        </p:txBody>
      </p:sp>
      <p:sp>
        <p:nvSpPr>
          <p:cNvPr id="19" name="Espaço Reservado para Texto 48">
            <a:extLst>
              <a:ext uri="{FF2B5EF4-FFF2-40B4-BE49-F238E27FC236}">
                <a16:creationId xmlns:a16="http://schemas.microsoft.com/office/drawing/2014/main" id="{73B1E300-340C-4A1B-97D6-9F6F96ED31AB}"/>
              </a:ext>
            </a:extLst>
          </p:cNvPr>
          <p:cNvSpPr txBox="1">
            <a:spLocks/>
          </p:cNvSpPr>
          <p:nvPr/>
        </p:nvSpPr>
        <p:spPr>
          <a:xfrm>
            <a:off x="1181884" y="1562361"/>
            <a:ext cx="3996541" cy="861542"/>
          </a:xfrm>
          <a:prstGeom prst="rect">
            <a:avLst/>
          </a:prstGeom>
        </p:spPr>
        <p:txBody>
          <a:bodyPr lIns="91440" tIns="45720" rIns="91440" bIns="45720" anchor="t"/>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r>
              <a:rPr lang="en-IE" sz="3600" b="1">
                <a:latin typeface="Trebuchet MS"/>
              </a:rPr>
              <a:t>Public Engagement Webinar</a:t>
            </a:r>
          </a:p>
          <a:p>
            <a:endParaRPr lang="en-IE">
              <a:latin typeface="Trebuchet MS"/>
            </a:endParaRPr>
          </a:p>
          <a:p>
            <a:r>
              <a:rPr lang="en-IE">
                <a:latin typeface="Trebuchet MS"/>
              </a:rPr>
              <a:t>28</a:t>
            </a:r>
            <a:r>
              <a:rPr lang="en-IE" baseline="30000">
                <a:latin typeface="Trebuchet MS"/>
              </a:rPr>
              <a:t>th</a:t>
            </a:r>
            <a:r>
              <a:rPr lang="en-IE">
                <a:latin typeface="Trebuchet MS"/>
              </a:rPr>
              <a:t> April, 2021</a:t>
            </a:r>
          </a:p>
          <a:p>
            <a:endParaRPr lang="en-IE" sz="1200">
              <a:latin typeface="Trebuchet MS"/>
            </a:endParaRPr>
          </a:p>
          <a:p>
            <a:r>
              <a:rPr lang="en-IE" sz="1200">
                <a:latin typeface="Trebuchet MS"/>
              </a:rPr>
              <a:t>Prepared for:</a:t>
            </a:r>
          </a:p>
          <a:p>
            <a:endParaRPr lang="en-IE" sz="1200">
              <a:latin typeface="Trebuchet MS"/>
            </a:endParaRPr>
          </a:p>
          <a:p>
            <a:endParaRPr lang="en-IE">
              <a:latin typeface="Trebuchet MS"/>
            </a:endParaRPr>
          </a:p>
          <a:p>
            <a:endParaRPr lang="en-IE">
              <a:latin typeface="Trebuchet MS"/>
            </a:endParaRPr>
          </a:p>
          <a:p>
            <a:endParaRPr lang="en-IE">
              <a:latin typeface="Trebuchet MS"/>
            </a:endParaRPr>
          </a:p>
          <a:p>
            <a:endParaRPr lang="en-IE">
              <a:latin typeface="Trebuchet MS"/>
            </a:endParaRPr>
          </a:p>
          <a:p>
            <a:endParaRPr lang="en-IE" sz="1400">
              <a:latin typeface="Trebuchet MS"/>
            </a:endParaRPr>
          </a:p>
          <a:p>
            <a:r>
              <a:rPr lang="en-IE" sz="1200">
                <a:latin typeface="Trebuchet MS"/>
              </a:rPr>
              <a:t>Prepared by: Ian McShane</a:t>
            </a:r>
          </a:p>
          <a:p>
            <a:r>
              <a:rPr lang="en-IE" sz="1200" dirty="0" err="1">
                <a:latin typeface="Trebuchet MS"/>
              </a:rPr>
              <a:t>J.202383</a:t>
            </a:r>
            <a:endParaRPr lang="en-IE" sz="1200">
              <a:latin typeface="Trebuchet MS"/>
            </a:endParaRPr>
          </a:p>
        </p:txBody>
      </p:sp>
      <p:pic>
        <p:nvPicPr>
          <p:cNvPr id="20" name="Picture 19">
            <a:extLst>
              <a:ext uri="{FF2B5EF4-FFF2-40B4-BE49-F238E27FC236}">
                <a16:creationId xmlns:a16="http://schemas.microsoft.com/office/drawing/2014/main" id="{4173F4D0-7DA1-4A41-81CB-FD12F98FA32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32895" y="772973"/>
            <a:ext cx="2377093" cy="565554"/>
          </a:xfrm>
          <a:prstGeom prst="rect">
            <a:avLst/>
          </a:prstGeom>
        </p:spPr>
      </p:pic>
      <p:pic>
        <p:nvPicPr>
          <p:cNvPr id="3074" name="Picture 2" descr="Image result for dochas logo">
            <a:extLst>
              <a:ext uri="{FF2B5EF4-FFF2-40B4-BE49-F238E27FC236}">
                <a16:creationId xmlns:a16="http://schemas.microsoft.com/office/drawing/2014/main" id="{58766099-AC92-4C70-893B-9E5B0FB408E4}"/>
              </a:ext>
            </a:extLst>
          </p:cNvPr>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l="26194" t="33145" r="17742" b="32451"/>
          <a:stretch/>
        </p:blipFill>
        <p:spPr bwMode="auto">
          <a:xfrm>
            <a:off x="1181884" y="4195835"/>
            <a:ext cx="2674262" cy="86154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dochas logo">
            <a:extLst>
              <a:ext uri="{FF2B5EF4-FFF2-40B4-BE49-F238E27FC236}">
                <a16:creationId xmlns:a16="http://schemas.microsoft.com/office/drawing/2014/main" id="{34435D8B-C408-4B83-9B03-294AD97320D2}"/>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1202745" y="4950538"/>
            <a:ext cx="2169105" cy="682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9906457"/>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49"/>
          </p:nvPr>
        </p:nvSpPr>
        <p:spPr>
          <a:xfrm>
            <a:off x="262677" y="938489"/>
            <a:ext cx="6829140" cy="323941"/>
          </a:xfrm>
        </p:spPr>
        <p:txBody>
          <a:bodyPr/>
          <a:lstStyle/>
          <a:p>
            <a:r>
              <a:rPr lang="en-IE"/>
              <a:t>Base: All Adults N – 3,008</a:t>
            </a:r>
          </a:p>
        </p:txBody>
      </p: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62677" y="149872"/>
            <a:ext cx="10525834" cy="370620"/>
          </a:xfrm>
        </p:spPr>
        <p:txBody>
          <a:bodyPr lIns="91440" tIns="45720" rIns="91440" bIns="45720" anchor="t"/>
          <a:lstStyle/>
          <a:p>
            <a:r>
              <a:rPr lang="en-IE">
                <a:latin typeface="Trebuchet MS"/>
              </a:rPr>
              <a:t>How Much Of A Difference Can The Following Make To Reduce Poverty In Poor Countries</a:t>
            </a:r>
            <a:endParaRPr lang="en-IE"/>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60"/>
          </p:nvPr>
        </p:nvSpPr>
        <p:spPr>
          <a:xfrm>
            <a:off x="679589" y="6564482"/>
            <a:ext cx="7416661" cy="285204"/>
          </a:xfrm>
        </p:spPr>
        <p:txBody>
          <a:bodyPr/>
          <a:lstStyle/>
          <a:p>
            <a:r>
              <a:rPr lang="en-US" sz="1100"/>
              <a:t>Q.51-55 How much of a difference, if any, do you think each of the following can make to reducing poverty in poor countries ?</a:t>
            </a:r>
            <a:endParaRPr lang="en-IE" sz="1100"/>
          </a:p>
        </p:txBody>
      </p:sp>
      <p:graphicFrame>
        <p:nvGraphicFramePr>
          <p:cNvPr id="8" name="Chart 7">
            <a:extLst>
              <a:ext uri="{FF2B5EF4-FFF2-40B4-BE49-F238E27FC236}">
                <a16:creationId xmlns:a16="http://schemas.microsoft.com/office/drawing/2014/main" id="{4C550698-AF80-4E3F-9F75-637992D63008}"/>
              </a:ext>
            </a:extLst>
          </p:cNvPr>
          <p:cNvGraphicFramePr/>
          <p:nvPr>
            <p:extLst>
              <p:ext uri="{D42A27DB-BD31-4B8C-83A1-F6EECF244321}">
                <p14:modId xmlns:p14="http://schemas.microsoft.com/office/powerpoint/2010/main" val="1635351329"/>
              </p:ext>
            </p:extLst>
          </p:nvPr>
        </p:nvGraphicFramePr>
        <p:xfrm>
          <a:off x="2171700" y="2336514"/>
          <a:ext cx="8172450" cy="37424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Straight Connector 4">
            <a:extLst>
              <a:ext uri="{FF2B5EF4-FFF2-40B4-BE49-F238E27FC236}">
                <a16:creationId xmlns:a16="http://schemas.microsoft.com/office/drawing/2014/main" id="{57F24FC3-B313-4862-91A7-1649B7224127}"/>
              </a:ext>
            </a:extLst>
          </p:cNvPr>
          <p:cNvCxnSpPr/>
          <p:nvPr/>
        </p:nvCxnSpPr>
        <p:spPr>
          <a:xfrm>
            <a:off x="1704975" y="5691679"/>
            <a:ext cx="896302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 name="Table 5">
            <a:extLst>
              <a:ext uri="{FF2B5EF4-FFF2-40B4-BE49-F238E27FC236}">
                <a16:creationId xmlns:a16="http://schemas.microsoft.com/office/drawing/2014/main" id="{35CAD649-BE49-47D7-8F2B-7762DFB25DBA}"/>
              </a:ext>
            </a:extLst>
          </p:cNvPr>
          <p:cNvGraphicFramePr>
            <a:graphicFrameLocks noGrp="1"/>
          </p:cNvGraphicFramePr>
          <p:nvPr>
            <p:extLst>
              <p:ext uri="{D42A27DB-BD31-4B8C-83A1-F6EECF244321}">
                <p14:modId xmlns:p14="http://schemas.microsoft.com/office/powerpoint/2010/main" val="2082718662"/>
              </p:ext>
            </p:extLst>
          </p:nvPr>
        </p:nvGraphicFramePr>
        <p:xfrm>
          <a:off x="2744294" y="1200648"/>
          <a:ext cx="7409355" cy="1109098"/>
        </p:xfrm>
        <a:graphic>
          <a:graphicData uri="http://schemas.openxmlformats.org/drawingml/2006/table">
            <a:tbl>
              <a:tblPr>
                <a:tableStyleId>{5C22544A-7EE6-4342-B048-85BDC9FD1C3A}</a:tableStyleId>
              </a:tblPr>
              <a:tblGrid>
                <a:gridCol w="1481871">
                  <a:extLst>
                    <a:ext uri="{9D8B030D-6E8A-4147-A177-3AD203B41FA5}">
                      <a16:colId xmlns:a16="http://schemas.microsoft.com/office/drawing/2014/main" val="1937296154"/>
                    </a:ext>
                  </a:extLst>
                </a:gridCol>
                <a:gridCol w="1481871">
                  <a:extLst>
                    <a:ext uri="{9D8B030D-6E8A-4147-A177-3AD203B41FA5}">
                      <a16:colId xmlns:a16="http://schemas.microsoft.com/office/drawing/2014/main" val="2540426721"/>
                    </a:ext>
                  </a:extLst>
                </a:gridCol>
                <a:gridCol w="1481871">
                  <a:extLst>
                    <a:ext uri="{9D8B030D-6E8A-4147-A177-3AD203B41FA5}">
                      <a16:colId xmlns:a16="http://schemas.microsoft.com/office/drawing/2014/main" val="4140393050"/>
                    </a:ext>
                  </a:extLst>
                </a:gridCol>
                <a:gridCol w="1481871">
                  <a:extLst>
                    <a:ext uri="{9D8B030D-6E8A-4147-A177-3AD203B41FA5}">
                      <a16:colId xmlns:a16="http://schemas.microsoft.com/office/drawing/2014/main" val="1704605202"/>
                    </a:ext>
                  </a:extLst>
                </a:gridCol>
                <a:gridCol w="1481871">
                  <a:extLst>
                    <a:ext uri="{9D8B030D-6E8A-4147-A177-3AD203B41FA5}">
                      <a16:colId xmlns:a16="http://schemas.microsoft.com/office/drawing/2014/main" val="4148084543"/>
                    </a:ext>
                  </a:extLst>
                </a:gridCol>
              </a:tblGrid>
              <a:tr h="810303">
                <a:tc>
                  <a:txBody>
                    <a:bodyPr/>
                    <a:lstStyle/>
                    <a:p>
                      <a:pPr algn="ctr" fontAlgn="t"/>
                      <a:r>
                        <a:rPr lang="en-US" sz="1400" u="none" strike="noStrike">
                          <a:effectLst/>
                        </a:rPr>
                        <a:t>The United Nations and other international </a:t>
                      </a:r>
                      <a:r>
                        <a:rPr lang="en-US" sz="1400" u="none" strike="noStrike" err="1">
                          <a:effectLst/>
                        </a:rPr>
                        <a:t>organisations</a:t>
                      </a:r>
                      <a:endParaRPr lang="en-US" sz="1400" b="0" i="0" u="none" strike="noStrike">
                        <a:solidFill>
                          <a:srgbClr val="000000"/>
                        </a:solidFill>
                        <a:effectLst/>
                        <a:latin typeface="Tahoma" panose="020B0604030504040204" pitchFamily="34" charset="0"/>
                      </a:endParaRPr>
                    </a:p>
                  </a:txBody>
                  <a:tcPr marL="9525" marR="9525" marT="9525" marB="0" anchor="b">
                    <a:noFill/>
                  </a:tcPr>
                </a:tc>
                <a:tc>
                  <a:txBody>
                    <a:bodyPr/>
                    <a:lstStyle/>
                    <a:p>
                      <a:pPr algn="ctr" fontAlgn="t"/>
                      <a:r>
                        <a:rPr lang="en-IE" sz="1400" u="none" strike="noStrike">
                          <a:effectLst/>
                        </a:rPr>
                        <a:t>Businesses/ corporations</a:t>
                      </a:r>
                      <a:endParaRPr lang="en-IE" sz="1400" b="0" i="0" u="none" strike="noStrike">
                        <a:solidFill>
                          <a:srgbClr val="000000"/>
                        </a:solidFill>
                        <a:effectLst/>
                        <a:latin typeface="Tahoma" panose="020B0604030504040204" pitchFamily="34" charset="0"/>
                      </a:endParaRPr>
                    </a:p>
                  </a:txBody>
                  <a:tcPr marL="9525" marR="9525" marT="9525" marB="0" anchor="b">
                    <a:noFill/>
                  </a:tcPr>
                </a:tc>
                <a:tc>
                  <a:txBody>
                    <a:bodyPr/>
                    <a:lstStyle/>
                    <a:p>
                      <a:pPr algn="ctr" fontAlgn="t"/>
                      <a:r>
                        <a:rPr lang="en-IE" sz="1400" u="none" strike="noStrike">
                          <a:effectLst/>
                        </a:rPr>
                        <a:t>Development Organisations/ charities</a:t>
                      </a:r>
                      <a:endParaRPr lang="en-IE" sz="1400" b="0" i="0" u="none" strike="noStrike">
                        <a:solidFill>
                          <a:srgbClr val="000000"/>
                        </a:solidFill>
                        <a:effectLst/>
                        <a:latin typeface="Tahoma" panose="020B0604030504040204" pitchFamily="34" charset="0"/>
                      </a:endParaRPr>
                    </a:p>
                  </a:txBody>
                  <a:tcPr marL="9525" marR="9525" marT="9525" marB="0" anchor="b">
                    <a:noFill/>
                  </a:tcPr>
                </a:tc>
                <a:tc>
                  <a:txBody>
                    <a:bodyPr/>
                    <a:lstStyle/>
                    <a:p>
                      <a:pPr algn="ctr" fontAlgn="t"/>
                      <a:r>
                        <a:rPr lang="en-IE" sz="1400" u="none" strike="noStrike">
                          <a:effectLst/>
                        </a:rPr>
                        <a:t>The Irish government</a:t>
                      </a:r>
                      <a:endParaRPr lang="en-IE" sz="1400" b="0" i="0" u="none" strike="noStrike">
                        <a:solidFill>
                          <a:srgbClr val="000000"/>
                        </a:solidFill>
                        <a:effectLst/>
                        <a:latin typeface="Tahoma" panose="020B0604030504040204" pitchFamily="34" charset="0"/>
                      </a:endParaRPr>
                    </a:p>
                  </a:txBody>
                  <a:tcPr marL="9525" marR="9525" marT="9525" marB="0" anchor="b">
                    <a:noFill/>
                  </a:tcPr>
                </a:tc>
                <a:tc>
                  <a:txBody>
                    <a:bodyPr/>
                    <a:lstStyle/>
                    <a:p>
                      <a:pPr algn="ctr" fontAlgn="t"/>
                      <a:r>
                        <a:rPr lang="en-IE" sz="1400" u="none" strike="noStrike">
                          <a:effectLst/>
                        </a:rPr>
                        <a:t>You personally</a:t>
                      </a:r>
                      <a:endParaRPr lang="en-IE" sz="1400" b="0" i="0" u="none" strike="noStrike">
                        <a:solidFill>
                          <a:srgbClr val="000000"/>
                        </a:solidFill>
                        <a:effectLst/>
                        <a:latin typeface="Tahoma" panose="020B0604030504040204" pitchFamily="34" charset="0"/>
                      </a:endParaRPr>
                    </a:p>
                  </a:txBody>
                  <a:tcPr marL="9525" marR="9525" marT="9525" marB="0" anchor="b">
                    <a:noFill/>
                  </a:tcPr>
                </a:tc>
                <a:extLst>
                  <a:ext uri="{0D108BD9-81ED-4DB2-BD59-A6C34878D82A}">
                    <a16:rowId xmlns:a16="http://schemas.microsoft.com/office/drawing/2014/main" val="1486890397"/>
                  </a:ext>
                </a:extLst>
              </a:tr>
              <a:tr h="246133">
                <a:tc>
                  <a:txBody>
                    <a:bodyPr/>
                    <a:lstStyle/>
                    <a:p>
                      <a:pPr algn="ctr" fontAlgn="b"/>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9525" marR="9525" marT="9525" marB="0" anchor="b">
                    <a:noFill/>
                  </a:tcPr>
                </a:tc>
                <a:tc>
                  <a:txBody>
                    <a:bodyPr/>
                    <a:lstStyle/>
                    <a:p>
                      <a:pPr algn="ctr" fontAlgn="b"/>
                      <a:r>
                        <a:rPr lang="en-IE" sz="1050" u="none" strike="noStrike">
                          <a:effectLst/>
                        </a:rPr>
                        <a:t>%</a:t>
                      </a:r>
                      <a:endParaRPr lang="en-IE" sz="1050" b="0" i="0" u="none" strike="noStrike">
                        <a:solidFill>
                          <a:srgbClr val="000000"/>
                        </a:solidFill>
                        <a:effectLst/>
                        <a:latin typeface="Calibri" panose="020F0502020204030204" pitchFamily="34" charset="0"/>
                      </a:endParaRPr>
                    </a:p>
                  </a:txBody>
                  <a:tcPr marL="9525" marR="9525" marT="9525" marB="0" anchor="b">
                    <a:noFill/>
                  </a:tcPr>
                </a:tc>
                <a:extLst>
                  <a:ext uri="{0D108BD9-81ED-4DB2-BD59-A6C34878D82A}">
                    <a16:rowId xmlns:a16="http://schemas.microsoft.com/office/drawing/2014/main" val="881640963"/>
                  </a:ext>
                </a:extLst>
              </a:tr>
            </a:tbl>
          </a:graphicData>
        </a:graphic>
      </p:graphicFrame>
      <p:sp>
        <p:nvSpPr>
          <p:cNvPr id="12" name="TextBox 11">
            <a:extLst>
              <a:ext uri="{FF2B5EF4-FFF2-40B4-BE49-F238E27FC236}">
                <a16:creationId xmlns:a16="http://schemas.microsoft.com/office/drawing/2014/main" id="{22AF013E-B000-45B1-B710-CE9957573F82}"/>
              </a:ext>
            </a:extLst>
          </p:cNvPr>
          <p:cNvSpPr txBox="1"/>
          <p:nvPr/>
        </p:nvSpPr>
        <p:spPr>
          <a:xfrm>
            <a:off x="1298439" y="2670787"/>
            <a:ext cx="1570933" cy="369332"/>
          </a:xfrm>
          <a:prstGeom prst="rect">
            <a:avLst/>
          </a:prstGeom>
          <a:noFill/>
        </p:spPr>
        <p:txBody>
          <a:bodyPr wrap="square">
            <a:spAutoFit/>
          </a:bodyPr>
          <a:lstStyle/>
          <a:p>
            <a:r>
              <a:rPr lang="en-IE"/>
              <a:t>(9 - 10 score)</a:t>
            </a:r>
          </a:p>
        </p:txBody>
      </p:sp>
      <p:sp>
        <p:nvSpPr>
          <p:cNvPr id="13" name="TextBox 12">
            <a:extLst>
              <a:ext uri="{FF2B5EF4-FFF2-40B4-BE49-F238E27FC236}">
                <a16:creationId xmlns:a16="http://schemas.microsoft.com/office/drawing/2014/main" id="{3FE82285-7B81-47E0-B9D4-3D0B0DF6318C}"/>
              </a:ext>
            </a:extLst>
          </p:cNvPr>
          <p:cNvSpPr txBox="1"/>
          <p:nvPr/>
        </p:nvSpPr>
        <p:spPr>
          <a:xfrm>
            <a:off x="1403214" y="3597391"/>
            <a:ext cx="1570933" cy="369332"/>
          </a:xfrm>
          <a:prstGeom prst="rect">
            <a:avLst/>
          </a:prstGeom>
          <a:noFill/>
        </p:spPr>
        <p:txBody>
          <a:bodyPr wrap="square">
            <a:spAutoFit/>
          </a:bodyPr>
          <a:lstStyle/>
          <a:p>
            <a:r>
              <a:rPr lang="en-IE"/>
              <a:t>(7 - 8 score)</a:t>
            </a:r>
          </a:p>
        </p:txBody>
      </p:sp>
      <p:sp>
        <p:nvSpPr>
          <p:cNvPr id="16" name="TextBox 15">
            <a:extLst>
              <a:ext uri="{FF2B5EF4-FFF2-40B4-BE49-F238E27FC236}">
                <a16:creationId xmlns:a16="http://schemas.microsoft.com/office/drawing/2014/main" id="{0B6CD021-0D19-41C8-8C74-CE2FD37FE008}"/>
              </a:ext>
            </a:extLst>
          </p:cNvPr>
          <p:cNvSpPr txBox="1"/>
          <p:nvPr/>
        </p:nvSpPr>
        <p:spPr>
          <a:xfrm>
            <a:off x="1417434" y="5638143"/>
            <a:ext cx="1570933" cy="369332"/>
          </a:xfrm>
          <a:prstGeom prst="rect">
            <a:avLst/>
          </a:prstGeom>
          <a:noFill/>
        </p:spPr>
        <p:txBody>
          <a:bodyPr wrap="square">
            <a:spAutoFit/>
          </a:bodyPr>
          <a:lstStyle/>
          <a:p>
            <a:pPr algn="ctr"/>
            <a:r>
              <a:rPr lang="en-IE"/>
              <a:t>Mean</a:t>
            </a:r>
          </a:p>
        </p:txBody>
      </p:sp>
      <p:sp>
        <p:nvSpPr>
          <p:cNvPr id="17" name="TextBox 16">
            <a:extLst>
              <a:ext uri="{FF2B5EF4-FFF2-40B4-BE49-F238E27FC236}">
                <a16:creationId xmlns:a16="http://schemas.microsoft.com/office/drawing/2014/main" id="{45EEED8D-EC03-440D-880D-1661E0696D6A}"/>
              </a:ext>
            </a:extLst>
          </p:cNvPr>
          <p:cNvSpPr txBox="1"/>
          <p:nvPr/>
        </p:nvSpPr>
        <p:spPr>
          <a:xfrm>
            <a:off x="1417434" y="4821343"/>
            <a:ext cx="1570933" cy="369332"/>
          </a:xfrm>
          <a:prstGeom prst="rect">
            <a:avLst/>
          </a:prstGeom>
          <a:noFill/>
        </p:spPr>
        <p:txBody>
          <a:bodyPr wrap="square">
            <a:spAutoFit/>
          </a:bodyPr>
          <a:lstStyle/>
          <a:p>
            <a:r>
              <a:rPr lang="en-IE"/>
              <a:t>(0 - 6 score)</a:t>
            </a:r>
          </a:p>
        </p:txBody>
      </p:sp>
    </p:spTree>
    <p:extLst>
      <p:ext uri="{BB962C8B-B14F-4D97-AF65-F5344CB8AC3E}">
        <p14:creationId xmlns:p14="http://schemas.microsoft.com/office/powerpoint/2010/main" val="3788564751"/>
      </p:ext>
    </p:extLst>
  </p:cSld>
  <p:clrMapOvr>
    <a:masterClrMapping/>
  </p:clrMapOvr>
  <p:transition spd="slow">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49"/>
          </p:nvPr>
        </p:nvSpPr>
        <p:spPr>
          <a:xfrm>
            <a:off x="262677" y="490623"/>
            <a:ext cx="6829140" cy="323941"/>
          </a:xfrm>
        </p:spPr>
        <p:txBody>
          <a:bodyPr/>
          <a:lstStyle/>
          <a:p>
            <a:r>
              <a:rPr lang="en-IE"/>
              <a:t>Base: All Adults N – 3,008</a:t>
            </a:r>
          </a:p>
        </p:txBody>
      </p: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62677" y="149872"/>
            <a:ext cx="10525834" cy="370620"/>
          </a:xfrm>
        </p:spPr>
        <p:txBody>
          <a:bodyPr lIns="91440" tIns="45720" rIns="91440" bIns="45720" anchor="t"/>
          <a:lstStyle/>
          <a:p>
            <a:r>
              <a:rPr lang="en-IE">
                <a:latin typeface="Trebuchet MS"/>
              </a:rPr>
              <a:t>Trust  </a:t>
            </a:r>
            <a:endParaRPr lang="en-IE"/>
          </a:p>
        </p:txBody>
      </p:sp>
      <p:sp>
        <p:nvSpPr>
          <p:cNvPr id="4" name="Text Placeholder 3">
            <a:extLst>
              <a:ext uri="{FF2B5EF4-FFF2-40B4-BE49-F238E27FC236}">
                <a16:creationId xmlns:a16="http://schemas.microsoft.com/office/drawing/2014/main" id="{90489E77-2BD4-4A7D-AE53-F0411DDA9E98}"/>
              </a:ext>
            </a:extLst>
          </p:cNvPr>
          <p:cNvSpPr>
            <a:spLocks noGrp="1"/>
          </p:cNvSpPr>
          <p:nvPr>
            <p:ph type="body" sz="quarter" idx="60"/>
          </p:nvPr>
        </p:nvSpPr>
        <p:spPr>
          <a:xfrm>
            <a:off x="721946" y="6471334"/>
            <a:ext cx="6866282" cy="285204"/>
          </a:xfrm>
        </p:spPr>
        <p:txBody>
          <a:bodyPr/>
          <a:lstStyle/>
          <a:p>
            <a:r>
              <a:rPr lang="en-US" sz="1100" dirty="0" err="1"/>
              <a:t>Q.47</a:t>
            </a:r>
            <a:r>
              <a:rPr lang="en-US" sz="1100" dirty="0"/>
              <a:t> - 50 To what extent do you trust ____________on a scale from 0 to 10 where 0 means you do not trust them at all and 10 means you trust them a great deal?</a:t>
            </a:r>
            <a:endParaRPr lang="en-IE" sz="1100" dirty="0"/>
          </a:p>
        </p:txBody>
      </p:sp>
      <p:sp>
        <p:nvSpPr>
          <p:cNvPr id="10" name="TextBox 9">
            <a:extLst>
              <a:ext uri="{FF2B5EF4-FFF2-40B4-BE49-F238E27FC236}">
                <a16:creationId xmlns:a16="http://schemas.microsoft.com/office/drawing/2014/main" id="{FA1610E4-241A-4DEB-9DB8-AE8654C364A5}"/>
              </a:ext>
            </a:extLst>
          </p:cNvPr>
          <p:cNvSpPr txBox="1"/>
          <p:nvPr/>
        </p:nvSpPr>
        <p:spPr>
          <a:xfrm>
            <a:off x="1487746" y="2700842"/>
            <a:ext cx="1570933" cy="276999"/>
          </a:xfrm>
          <a:prstGeom prst="rect">
            <a:avLst/>
          </a:prstGeom>
          <a:noFill/>
        </p:spPr>
        <p:txBody>
          <a:bodyPr wrap="square">
            <a:spAutoFit/>
          </a:bodyPr>
          <a:lstStyle/>
          <a:p>
            <a:pPr algn="r"/>
            <a:r>
              <a:rPr lang="en-IE" sz="1200"/>
              <a:t>(9 - 10 score)</a:t>
            </a:r>
          </a:p>
        </p:txBody>
      </p:sp>
      <p:sp>
        <p:nvSpPr>
          <p:cNvPr id="11" name="TextBox 10">
            <a:extLst>
              <a:ext uri="{FF2B5EF4-FFF2-40B4-BE49-F238E27FC236}">
                <a16:creationId xmlns:a16="http://schemas.microsoft.com/office/drawing/2014/main" id="{B54A9FC4-6634-4164-9D4E-5DAD880754C2}"/>
              </a:ext>
            </a:extLst>
          </p:cNvPr>
          <p:cNvSpPr txBox="1"/>
          <p:nvPr/>
        </p:nvSpPr>
        <p:spPr>
          <a:xfrm>
            <a:off x="1432408" y="3712798"/>
            <a:ext cx="1570933" cy="261610"/>
          </a:xfrm>
          <a:prstGeom prst="rect">
            <a:avLst/>
          </a:prstGeom>
          <a:noFill/>
        </p:spPr>
        <p:txBody>
          <a:bodyPr wrap="square">
            <a:spAutoFit/>
          </a:bodyPr>
          <a:lstStyle/>
          <a:p>
            <a:pPr algn="r"/>
            <a:r>
              <a:rPr lang="en-IE" sz="1100"/>
              <a:t>(7 - 8 score)</a:t>
            </a:r>
          </a:p>
        </p:txBody>
      </p:sp>
      <p:graphicFrame>
        <p:nvGraphicFramePr>
          <p:cNvPr id="13" name="Chart 12">
            <a:extLst>
              <a:ext uri="{FF2B5EF4-FFF2-40B4-BE49-F238E27FC236}">
                <a16:creationId xmlns:a16="http://schemas.microsoft.com/office/drawing/2014/main" id="{C6050139-AEF2-4B07-9C67-E32C46B69777}"/>
              </a:ext>
            </a:extLst>
          </p:cNvPr>
          <p:cNvGraphicFramePr/>
          <p:nvPr>
            <p:extLst>
              <p:ext uri="{D42A27DB-BD31-4B8C-83A1-F6EECF244321}">
                <p14:modId xmlns:p14="http://schemas.microsoft.com/office/powerpoint/2010/main" val="154069676"/>
              </p:ext>
            </p:extLst>
          </p:nvPr>
        </p:nvGraphicFramePr>
        <p:xfrm>
          <a:off x="9892362" y="2354604"/>
          <a:ext cx="1643296" cy="37424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E4DDB37-591D-45FE-BAAC-ADABBFF1FB42}"/>
              </a:ext>
            </a:extLst>
          </p:cNvPr>
          <p:cNvSpPr txBox="1"/>
          <p:nvPr/>
        </p:nvSpPr>
        <p:spPr>
          <a:xfrm>
            <a:off x="375202" y="5524949"/>
            <a:ext cx="1689437" cy="307777"/>
          </a:xfrm>
          <a:prstGeom prst="rect">
            <a:avLst/>
          </a:prstGeom>
          <a:noFill/>
        </p:spPr>
        <p:txBody>
          <a:bodyPr wrap="none" rtlCol="0">
            <a:spAutoFit/>
          </a:bodyPr>
          <a:lstStyle/>
          <a:p>
            <a:r>
              <a:rPr lang="en-US" sz="1400" b="0" u="none" strike="noStrike">
                <a:solidFill>
                  <a:srgbClr val="000000"/>
                </a:solidFill>
                <a:effectLst/>
              </a:rPr>
              <a:t>0 - Do not trust at all</a:t>
            </a:r>
            <a:endParaRPr lang="en-US" sz="1400" b="0" i="0" u="none" strike="noStrike">
              <a:solidFill>
                <a:srgbClr val="000000"/>
              </a:solidFill>
              <a:effectLst/>
              <a:latin typeface="Tahoma" panose="020B0604030504040204" pitchFamily="34" charset="0"/>
            </a:endParaRPr>
          </a:p>
        </p:txBody>
      </p:sp>
      <p:sp>
        <p:nvSpPr>
          <p:cNvPr id="14" name="TextBox 13">
            <a:extLst>
              <a:ext uri="{FF2B5EF4-FFF2-40B4-BE49-F238E27FC236}">
                <a16:creationId xmlns:a16="http://schemas.microsoft.com/office/drawing/2014/main" id="{71032687-456A-412A-8ED4-6B5AC9816E0A}"/>
              </a:ext>
            </a:extLst>
          </p:cNvPr>
          <p:cNvSpPr txBox="1"/>
          <p:nvPr/>
        </p:nvSpPr>
        <p:spPr>
          <a:xfrm>
            <a:off x="220922" y="2630526"/>
            <a:ext cx="1765676" cy="307777"/>
          </a:xfrm>
          <a:prstGeom prst="rect">
            <a:avLst/>
          </a:prstGeom>
          <a:noFill/>
        </p:spPr>
        <p:txBody>
          <a:bodyPr wrap="none" rtlCol="0">
            <a:spAutoFit/>
          </a:bodyPr>
          <a:lstStyle/>
          <a:p>
            <a:pPr algn="l" fontAlgn="t"/>
            <a:r>
              <a:rPr lang="en-US" sz="1400" b="0" u="none" strike="noStrike">
                <a:solidFill>
                  <a:srgbClr val="000000"/>
                </a:solidFill>
                <a:effectLst/>
              </a:rPr>
              <a:t>10 - Trust a great deal</a:t>
            </a:r>
            <a:endParaRPr lang="en-US" sz="1400" b="0" i="0" u="none" strike="noStrike">
              <a:solidFill>
                <a:srgbClr val="000000"/>
              </a:solidFill>
              <a:effectLst/>
              <a:latin typeface="Tahoma" panose="020B0604030504040204" pitchFamily="34" charset="0"/>
            </a:endParaRPr>
          </a:p>
        </p:txBody>
      </p:sp>
      <p:sp>
        <p:nvSpPr>
          <p:cNvPr id="16" name="TextBox 15">
            <a:extLst>
              <a:ext uri="{FF2B5EF4-FFF2-40B4-BE49-F238E27FC236}">
                <a16:creationId xmlns:a16="http://schemas.microsoft.com/office/drawing/2014/main" id="{A786F842-1846-4A20-8EE0-95D21A71AF80}"/>
              </a:ext>
            </a:extLst>
          </p:cNvPr>
          <p:cNvSpPr txBox="1"/>
          <p:nvPr/>
        </p:nvSpPr>
        <p:spPr>
          <a:xfrm>
            <a:off x="1432407" y="4868143"/>
            <a:ext cx="1570933" cy="261610"/>
          </a:xfrm>
          <a:prstGeom prst="rect">
            <a:avLst/>
          </a:prstGeom>
          <a:noFill/>
        </p:spPr>
        <p:txBody>
          <a:bodyPr wrap="square">
            <a:spAutoFit/>
          </a:bodyPr>
          <a:lstStyle/>
          <a:p>
            <a:pPr algn="r"/>
            <a:r>
              <a:rPr lang="en-IE" sz="1100"/>
              <a:t>(0 - 6 score)</a:t>
            </a:r>
          </a:p>
        </p:txBody>
      </p:sp>
      <p:sp>
        <p:nvSpPr>
          <p:cNvPr id="17" name="TextBox 16">
            <a:extLst>
              <a:ext uri="{FF2B5EF4-FFF2-40B4-BE49-F238E27FC236}">
                <a16:creationId xmlns:a16="http://schemas.microsoft.com/office/drawing/2014/main" id="{D7295278-422C-4861-99A2-45EF20CE9EA2}"/>
              </a:ext>
            </a:extLst>
          </p:cNvPr>
          <p:cNvSpPr txBox="1"/>
          <p:nvPr/>
        </p:nvSpPr>
        <p:spPr>
          <a:xfrm>
            <a:off x="9563715" y="1704947"/>
            <a:ext cx="2300589" cy="738664"/>
          </a:xfrm>
          <a:prstGeom prst="rect">
            <a:avLst/>
          </a:prstGeom>
          <a:noFill/>
        </p:spPr>
        <p:txBody>
          <a:bodyPr wrap="square" rtlCol="0">
            <a:spAutoFit/>
          </a:bodyPr>
          <a:lstStyle/>
          <a:p>
            <a:pPr algn="ctr" fontAlgn="t"/>
            <a:r>
              <a:rPr lang="en-IE" sz="1400">
                <a:latin typeface="Trebuchet MS"/>
              </a:rPr>
              <a:t>Overseas development aid organisations</a:t>
            </a:r>
          </a:p>
          <a:p>
            <a:pPr algn="ctr" fontAlgn="t"/>
            <a:r>
              <a:rPr lang="en-IE" sz="1400" b="0" i="0" u="none" strike="noStrike">
                <a:solidFill>
                  <a:srgbClr val="000000"/>
                </a:solidFill>
                <a:effectLst/>
                <a:latin typeface="Trebuchet MS"/>
              </a:rPr>
              <a:t>%</a:t>
            </a:r>
            <a:endParaRPr lang="en-US" sz="1100" b="0" i="0" u="none" strike="noStrike">
              <a:solidFill>
                <a:srgbClr val="000000"/>
              </a:solidFill>
              <a:effectLst/>
              <a:latin typeface="Tahoma" panose="020B0604030504040204" pitchFamily="34" charset="0"/>
            </a:endParaRPr>
          </a:p>
        </p:txBody>
      </p:sp>
      <p:cxnSp>
        <p:nvCxnSpPr>
          <p:cNvPr id="6" name="Straight Arrow Connector 5">
            <a:extLst>
              <a:ext uri="{FF2B5EF4-FFF2-40B4-BE49-F238E27FC236}">
                <a16:creationId xmlns:a16="http://schemas.microsoft.com/office/drawing/2014/main" id="{AF1C4370-CE55-4A8E-864C-9BE2863F7B48}"/>
              </a:ext>
            </a:extLst>
          </p:cNvPr>
          <p:cNvCxnSpPr/>
          <p:nvPr/>
        </p:nvCxnSpPr>
        <p:spPr>
          <a:xfrm>
            <a:off x="1103760" y="3104069"/>
            <a:ext cx="0" cy="23565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hart 17">
            <a:extLst>
              <a:ext uri="{FF2B5EF4-FFF2-40B4-BE49-F238E27FC236}">
                <a16:creationId xmlns:a16="http://schemas.microsoft.com/office/drawing/2014/main" id="{4E855632-B3C9-4992-A9D7-51DCC26DF6B0}"/>
              </a:ext>
            </a:extLst>
          </p:cNvPr>
          <p:cNvGraphicFramePr/>
          <p:nvPr>
            <p:extLst>
              <p:ext uri="{D42A27DB-BD31-4B8C-83A1-F6EECF244321}">
                <p14:modId xmlns:p14="http://schemas.microsoft.com/office/powerpoint/2010/main" val="2804648789"/>
              </p:ext>
            </p:extLst>
          </p:nvPr>
        </p:nvGraphicFramePr>
        <p:xfrm>
          <a:off x="7411126" y="2354604"/>
          <a:ext cx="1643296" cy="3742400"/>
        </p:xfrm>
        <a:graphic>
          <a:graphicData uri="http://schemas.openxmlformats.org/drawingml/2006/chart">
            <c:chart xmlns:c="http://schemas.openxmlformats.org/drawingml/2006/chart" xmlns:r="http://schemas.openxmlformats.org/officeDocument/2006/relationships" r:id="rId4"/>
          </a:graphicData>
        </a:graphic>
      </p:graphicFrame>
      <p:sp>
        <p:nvSpPr>
          <p:cNvPr id="19" name="TextBox 18">
            <a:extLst>
              <a:ext uri="{FF2B5EF4-FFF2-40B4-BE49-F238E27FC236}">
                <a16:creationId xmlns:a16="http://schemas.microsoft.com/office/drawing/2014/main" id="{5F9EDB34-54D1-419C-8328-365E3FCBFA06}"/>
              </a:ext>
            </a:extLst>
          </p:cNvPr>
          <p:cNvSpPr txBox="1"/>
          <p:nvPr/>
        </p:nvSpPr>
        <p:spPr>
          <a:xfrm>
            <a:off x="7082479" y="1704947"/>
            <a:ext cx="2300589" cy="738664"/>
          </a:xfrm>
          <a:prstGeom prst="rect">
            <a:avLst/>
          </a:prstGeom>
          <a:noFill/>
        </p:spPr>
        <p:txBody>
          <a:bodyPr wrap="square" rtlCol="0">
            <a:spAutoFit/>
          </a:bodyPr>
          <a:lstStyle/>
          <a:p>
            <a:pPr algn="ctr" fontAlgn="t"/>
            <a:r>
              <a:rPr lang="en-IE" sz="1400">
                <a:latin typeface="Trebuchet MS"/>
              </a:rPr>
              <a:t>Irish Government</a:t>
            </a:r>
          </a:p>
          <a:p>
            <a:pPr algn="ctr" fontAlgn="t"/>
            <a:endParaRPr lang="en-IE" sz="1400" b="0" i="0" u="none" strike="noStrike">
              <a:solidFill>
                <a:srgbClr val="000000"/>
              </a:solidFill>
              <a:effectLst/>
              <a:latin typeface="Trebuchet MS"/>
            </a:endParaRPr>
          </a:p>
          <a:p>
            <a:pPr algn="ctr" fontAlgn="t"/>
            <a:r>
              <a:rPr lang="en-IE" sz="1400">
                <a:solidFill>
                  <a:srgbClr val="000000"/>
                </a:solidFill>
                <a:latin typeface="Trebuchet MS"/>
              </a:rPr>
              <a:t>%</a:t>
            </a:r>
            <a:endParaRPr lang="en-US" sz="1100" b="0" i="0" u="none" strike="noStrike">
              <a:solidFill>
                <a:srgbClr val="000000"/>
              </a:solidFill>
              <a:effectLst/>
              <a:latin typeface="Tahoma" panose="020B0604030504040204" pitchFamily="34" charset="0"/>
            </a:endParaRPr>
          </a:p>
        </p:txBody>
      </p:sp>
      <p:sp>
        <p:nvSpPr>
          <p:cNvPr id="9" name="TextBox 8">
            <a:extLst>
              <a:ext uri="{FF2B5EF4-FFF2-40B4-BE49-F238E27FC236}">
                <a16:creationId xmlns:a16="http://schemas.microsoft.com/office/drawing/2014/main" id="{0BEC5E8D-07C0-4AA1-BEA5-C93749BFEE17}"/>
              </a:ext>
            </a:extLst>
          </p:cNvPr>
          <p:cNvSpPr txBox="1"/>
          <p:nvPr/>
        </p:nvSpPr>
        <p:spPr>
          <a:xfrm>
            <a:off x="2013178" y="5721901"/>
            <a:ext cx="1282595" cy="369332"/>
          </a:xfrm>
          <a:prstGeom prst="rect">
            <a:avLst/>
          </a:prstGeom>
          <a:noFill/>
        </p:spPr>
        <p:txBody>
          <a:bodyPr wrap="none" rtlCol="0">
            <a:spAutoFit/>
          </a:bodyPr>
          <a:lstStyle/>
          <a:p>
            <a:r>
              <a:rPr lang="en-IE"/>
              <a:t>Mean score</a:t>
            </a:r>
          </a:p>
        </p:txBody>
      </p:sp>
      <p:sp>
        <p:nvSpPr>
          <p:cNvPr id="20" name="TextBox 19">
            <a:extLst>
              <a:ext uri="{FF2B5EF4-FFF2-40B4-BE49-F238E27FC236}">
                <a16:creationId xmlns:a16="http://schemas.microsoft.com/office/drawing/2014/main" id="{DE6FB229-18BE-495F-8AD6-592A70954589}"/>
              </a:ext>
            </a:extLst>
          </p:cNvPr>
          <p:cNvSpPr txBox="1"/>
          <p:nvPr/>
        </p:nvSpPr>
        <p:spPr>
          <a:xfrm>
            <a:off x="10435638" y="5721901"/>
            <a:ext cx="593432" cy="369332"/>
          </a:xfrm>
          <a:prstGeom prst="rect">
            <a:avLst/>
          </a:prstGeom>
          <a:noFill/>
        </p:spPr>
        <p:txBody>
          <a:bodyPr wrap="none" rtlCol="0">
            <a:spAutoFit/>
          </a:bodyPr>
          <a:lstStyle/>
          <a:p>
            <a:r>
              <a:rPr lang="en-IE"/>
              <a:t>4.83</a:t>
            </a:r>
          </a:p>
        </p:txBody>
      </p:sp>
      <p:sp>
        <p:nvSpPr>
          <p:cNvPr id="21" name="TextBox 20">
            <a:extLst>
              <a:ext uri="{FF2B5EF4-FFF2-40B4-BE49-F238E27FC236}">
                <a16:creationId xmlns:a16="http://schemas.microsoft.com/office/drawing/2014/main" id="{F80B5163-C684-48C2-8598-417D7D578E5D}"/>
              </a:ext>
            </a:extLst>
          </p:cNvPr>
          <p:cNvSpPr txBox="1"/>
          <p:nvPr/>
        </p:nvSpPr>
        <p:spPr>
          <a:xfrm>
            <a:off x="7936057" y="5721901"/>
            <a:ext cx="593432" cy="369332"/>
          </a:xfrm>
          <a:prstGeom prst="rect">
            <a:avLst/>
          </a:prstGeom>
          <a:noFill/>
        </p:spPr>
        <p:txBody>
          <a:bodyPr wrap="none" rtlCol="0">
            <a:spAutoFit/>
          </a:bodyPr>
          <a:lstStyle/>
          <a:p>
            <a:r>
              <a:rPr lang="en-IE"/>
              <a:t>5.15</a:t>
            </a:r>
          </a:p>
        </p:txBody>
      </p:sp>
      <p:graphicFrame>
        <p:nvGraphicFramePr>
          <p:cNvPr id="22" name="Chart 21">
            <a:extLst>
              <a:ext uri="{FF2B5EF4-FFF2-40B4-BE49-F238E27FC236}">
                <a16:creationId xmlns:a16="http://schemas.microsoft.com/office/drawing/2014/main" id="{DE67E8C4-9CE9-472E-9948-27BC3BF14E26}"/>
              </a:ext>
            </a:extLst>
          </p:cNvPr>
          <p:cNvGraphicFramePr/>
          <p:nvPr>
            <p:extLst>
              <p:ext uri="{D42A27DB-BD31-4B8C-83A1-F6EECF244321}">
                <p14:modId xmlns:p14="http://schemas.microsoft.com/office/powerpoint/2010/main" val="12234692"/>
              </p:ext>
            </p:extLst>
          </p:nvPr>
        </p:nvGraphicFramePr>
        <p:xfrm>
          <a:off x="2833747" y="2390953"/>
          <a:ext cx="1643296" cy="3742400"/>
        </p:xfrm>
        <a:graphic>
          <a:graphicData uri="http://schemas.openxmlformats.org/drawingml/2006/chart">
            <c:chart xmlns:c="http://schemas.openxmlformats.org/drawingml/2006/chart" xmlns:r="http://schemas.openxmlformats.org/officeDocument/2006/relationships" r:id="rId5"/>
          </a:graphicData>
        </a:graphic>
      </p:graphicFrame>
      <p:sp>
        <p:nvSpPr>
          <p:cNvPr id="23" name="TextBox 22">
            <a:extLst>
              <a:ext uri="{FF2B5EF4-FFF2-40B4-BE49-F238E27FC236}">
                <a16:creationId xmlns:a16="http://schemas.microsoft.com/office/drawing/2014/main" id="{80D361F8-42DB-4BEC-97F6-788825D60599}"/>
              </a:ext>
            </a:extLst>
          </p:cNvPr>
          <p:cNvSpPr txBox="1"/>
          <p:nvPr/>
        </p:nvSpPr>
        <p:spPr>
          <a:xfrm>
            <a:off x="2608589" y="1734602"/>
            <a:ext cx="2062779" cy="738664"/>
          </a:xfrm>
          <a:prstGeom prst="rect">
            <a:avLst/>
          </a:prstGeom>
          <a:noFill/>
        </p:spPr>
        <p:txBody>
          <a:bodyPr wrap="square" rtlCol="0">
            <a:spAutoFit/>
          </a:bodyPr>
          <a:lstStyle/>
          <a:p>
            <a:pPr algn="ctr" fontAlgn="t"/>
            <a:r>
              <a:rPr lang="en-IE" sz="1400">
                <a:latin typeface="Trebuchet MS"/>
              </a:rPr>
              <a:t>People you have contact with</a:t>
            </a:r>
            <a:endParaRPr lang="en-IE" sz="1400" b="0" i="0" u="none" strike="noStrike">
              <a:solidFill>
                <a:srgbClr val="000000"/>
              </a:solidFill>
              <a:effectLst/>
              <a:latin typeface="Trebuchet MS"/>
            </a:endParaRPr>
          </a:p>
          <a:p>
            <a:pPr algn="ctr" fontAlgn="t"/>
            <a:r>
              <a:rPr lang="en-IE" sz="1400">
                <a:solidFill>
                  <a:srgbClr val="000000"/>
                </a:solidFill>
                <a:latin typeface="Trebuchet MS"/>
              </a:rPr>
              <a:t>%</a:t>
            </a:r>
            <a:endParaRPr lang="en-US" sz="1100" b="0" i="0" u="none" strike="noStrike">
              <a:solidFill>
                <a:srgbClr val="000000"/>
              </a:solidFill>
              <a:effectLst/>
              <a:latin typeface="Tahoma" panose="020B0604030504040204" pitchFamily="34" charset="0"/>
            </a:endParaRPr>
          </a:p>
        </p:txBody>
      </p:sp>
      <p:sp>
        <p:nvSpPr>
          <p:cNvPr id="24" name="TextBox 23">
            <a:extLst>
              <a:ext uri="{FF2B5EF4-FFF2-40B4-BE49-F238E27FC236}">
                <a16:creationId xmlns:a16="http://schemas.microsoft.com/office/drawing/2014/main" id="{89E5BBAE-B6B4-45EE-BFDE-BC104F3CC37F}"/>
              </a:ext>
            </a:extLst>
          </p:cNvPr>
          <p:cNvSpPr txBox="1"/>
          <p:nvPr/>
        </p:nvSpPr>
        <p:spPr>
          <a:xfrm>
            <a:off x="3358678" y="5721901"/>
            <a:ext cx="593432" cy="369332"/>
          </a:xfrm>
          <a:prstGeom prst="rect">
            <a:avLst/>
          </a:prstGeom>
          <a:noFill/>
        </p:spPr>
        <p:txBody>
          <a:bodyPr wrap="none" rtlCol="0">
            <a:spAutoFit/>
          </a:bodyPr>
          <a:lstStyle/>
          <a:p>
            <a:r>
              <a:rPr lang="en-IE"/>
              <a:t>6.92</a:t>
            </a:r>
          </a:p>
        </p:txBody>
      </p:sp>
      <p:graphicFrame>
        <p:nvGraphicFramePr>
          <p:cNvPr id="25" name="Chart 24">
            <a:extLst>
              <a:ext uri="{FF2B5EF4-FFF2-40B4-BE49-F238E27FC236}">
                <a16:creationId xmlns:a16="http://schemas.microsoft.com/office/drawing/2014/main" id="{F77F9F5B-169E-458F-9DE7-3B501E326BF1}"/>
              </a:ext>
            </a:extLst>
          </p:cNvPr>
          <p:cNvGraphicFramePr/>
          <p:nvPr>
            <p:extLst>
              <p:ext uri="{D42A27DB-BD31-4B8C-83A1-F6EECF244321}">
                <p14:modId xmlns:p14="http://schemas.microsoft.com/office/powerpoint/2010/main" val="619090185"/>
              </p:ext>
            </p:extLst>
          </p:nvPr>
        </p:nvGraphicFramePr>
        <p:xfrm>
          <a:off x="5050271" y="2361298"/>
          <a:ext cx="1643296" cy="3742400"/>
        </p:xfrm>
        <a:graphic>
          <a:graphicData uri="http://schemas.openxmlformats.org/drawingml/2006/chart">
            <c:chart xmlns:c="http://schemas.openxmlformats.org/drawingml/2006/chart" xmlns:r="http://schemas.openxmlformats.org/officeDocument/2006/relationships" r:id="rId6"/>
          </a:graphicData>
        </a:graphic>
      </p:graphicFrame>
      <p:sp>
        <p:nvSpPr>
          <p:cNvPr id="26" name="TextBox 25">
            <a:extLst>
              <a:ext uri="{FF2B5EF4-FFF2-40B4-BE49-F238E27FC236}">
                <a16:creationId xmlns:a16="http://schemas.microsoft.com/office/drawing/2014/main" id="{8AE575FE-1A35-4983-AD8F-8FDE71AC3BC5}"/>
              </a:ext>
            </a:extLst>
          </p:cNvPr>
          <p:cNvSpPr txBox="1"/>
          <p:nvPr/>
        </p:nvSpPr>
        <p:spPr>
          <a:xfrm>
            <a:off x="4825113" y="1704947"/>
            <a:ext cx="2257366" cy="738664"/>
          </a:xfrm>
          <a:prstGeom prst="rect">
            <a:avLst/>
          </a:prstGeom>
          <a:noFill/>
        </p:spPr>
        <p:txBody>
          <a:bodyPr wrap="square" rtlCol="0">
            <a:spAutoFit/>
          </a:bodyPr>
          <a:lstStyle/>
          <a:p>
            <a:pPr algn="ctr" fontAlgn="t"/>
            <a:r>
              <a:rPr lang="en-US" sz="1400">
                <a:latin typeface="Trebuchet MS"/>
              </a:rPr>
              <a:t>Multilateral </a:t>
            </a:r>
            <a:r>
              <a:rPr lang="en-US" sz="1400" err="1">
                <a:latin typeface="Trebuchet MS"/>
              </a:rPr>
              <a:t>organisations</a:t>
            </a:r>
            <a:r>
              <a:rPr lang="en-US" sz="1400">
                <a:latin typeface="Trebuchet MS"/>
              </a:rPr>
              <a:t> (EU and UN)</a:t>
            </a:r>
          </a:p>
          <a:p>
            <a:pPr algn="ctr" fontAlgn="t"/>
            <a:r>
              <a:rPr lang="en-IE" sz="1400">
                <a:solidFill>
                  <a:srgbClr val="000000"/>
                </a:solidFill>
                <a:latin typeface="Trebuchet MS"/>
              </a:rPr>
              <a:t>%</a:t>
            </a:r>
            <a:endParaRPr lang="en-US" sz="1100" b="0" i="0" u="none" strike="noStrike">
              <a:solidFill>
                <a:srgbClr val="000000"/>
              </a:solidFill>
              <a:effectLst/>
              <a:latin typeface="Tahoma" panose="020B0604030504040204" pitchFamily="34" charset="0"/>
            </a:endParaRPr>
          </a:p>
        </p:txBody>
      </p:sp>
      <p:sp>
        <p:nvSpPr>
          <p:cNvPr id="27" name="TextBox 26">
            <a:extLst>
              <a:ext uri="{FF2B5EF4-FFF2-40B4-BE49-F238E27FC236}">
                <a16:creationId xmlns:a16="http://schemas.microsoft.com/office/drawing/2014/main" id="{BD28835D-55F9-4609-A015-3672F1210011}"/>
              </a:ext>
            </a:extLst>
          </p:cNvPr>
          <p:cNvSpPr txBox="1"/>
          <p:nvPr/>
        </p:nvSpPr>
        <p:spPr>
          <a:xfrm>
            <a:off x="5575202" y="5721901"/>
            <a:ext cx="593432" cy="369332"/>
          </a:xfrm>
          <a:prstGeom prst="rect">
            <a:avLst/>
          </a:prstGeom>
          <a:noFill/>
        </p:spPr>
        <p:txBody>
          <a:bodyPr wrap="none" rtlCol="0">
            <a:spAutoFit/>
          </a:bodyPr>
          <a:lstStyle/>
          <a:p>
            <a:r>
              <a:rPr lang="en-IE"/>
              <a:t>5.68</a:t>
            </a:r>
          </a:p>
        </p:txBody>
      </p:sp>
      <p:pic>
        <p:nvPicPr>
          <p:cNvPr id="28" name="Picture 27" descr="A picture containing person, holding, blue, coelenterate&#10;&#10;Description automatically generated">
            <a:extLst>
              <a:ext uri="{FF2B5EF4-FFF2-40B4-BE49-F238E27FC236}">
                <a16:creationId xmlns:a16="http://schemas.microsoft.com/office/drawing/2014/main" id="{5B54E650-1B99-4BCF-911E-CF495468A989}"/>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86990" y="908533"/>
            <a:ext cx="1090727" cy="747495"/>
          </a:xfrm>
          <a:prstGeom prst="rect">
            <a:avLst/>
          </a:prstGeom>
        </p:spPr>
      </p:pic>
      <p:pic>
        <p:nvPicPr>
          <p:cNvPr id="2050" name="Picture 2" descr="Further €50,000 spent on printing facility in Dáil that already cost €1.8m  - Independent.ie">
            <a:extLst>
              <a:ext uri="{FF2B5EF4-FFF2-40B4-BE49-F238E27FC236}">
                <a16:creationId xmlns:a16="http://schemas.microsoft.com/office/drawing/2014/main" id="{6E13901F-DD75-45BC-945D-B10C3BD316F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7927" r="23689" b="41263"/>
          <a:stretch/>
        </p:blipFill>
        <p:spPr bwMode="auto">
          <a:xfrm>
            <a:off x="7712053" y="911114"/>
            <a:ext cx="1090728" cy="74749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ady for the world stage? The EU at the UN - The New Federalist">
            <a:extLst>
              <a:ext uri="{FF2B5EF4-FFF2-40B4-BE49-F238E27FC236}">
                <a16:creationId xmlns:a16="http://schemas.microsoft.com/office/drawing/2014/main" id="{EDEC6AB6-D7CD-428E-84CB-8090DD0AE92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70208" y="960141"/>
            <a:ext cx="1203419" cy="62888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You Have to Trust Everyone You Work With -- Including the Ones You Don't Like">
            <a:extLst>
              <a:ext uri="{FF2B5EF4-FFF2-40B4-BE49-F238E27FC236}">
                <a16:creationId xmlns:a16="http://schemas.microsoft.com/office/drawing/2014/main" id="{0A17C980-3B00-4F86-908D-2E18C0AA537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03340" y="925215"/>
            <a:ext cx="1450077" cy="725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7862581"/>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DFF35CF-C464-4C27-87F1-588FA528769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267301" cy="6858001"/>
          </a:xfrm>
          <a:prstGeom prst="rect">
            <a:avLst/>
          </a:prstGeom>
        </p:spPr>
      </p:pic>
      <p:sp>
        <p:nvSpPr>
          <p:cNvPr id="3" name="Picture Placeholder 2">
            <a:extLst>
              <a:ext uri="{FF2B5EF4-FFF2-40B4-BE49-F238E27FC236}">
                <a16:creationId xmlns:a16="http://schemas.microsoft.com/office/drawing/2014/main" id="{35BF2918-702A-40BB-A20A-4A3E067C5C41}"/>
              </a:ext>
            </a:extLst>
          </p:cNvPr>
          <p:cNvSpPr>
            <a:spLocks noGrp="1"/>
          </p:cNvSpPr>
          <p:nvPr>
            <p:ph type="pic" sz="quarter" idx="12"/>
          </p:nvPr>
        </p:nvSpPr>
        <p:spPr>
          <a:xfrm>
            <a:off x="-118844" y="5437697"/>
            <a:ext cx="12267301" cy="1420303"/>
          </a:xfrm>
          <a:prstGeom prst="rect">
            <a:avLst/>
          </a:prstGeom>
        </p:spPr>
      </p:sp>
      <p:sp>
        <p:nvSpPr>
          <p:cNvPr id="4" name="Text Placeholder 3">
            <a:extLst>
              <a:ext uri="{FF2B5EF4-FFF2-40B4-BE49-F238E27FC236}">
                <a16:creationId xmlns:a16="http://schemas.microsoft.com/office/drawing/2014/main" id="{32D4216E-0A97-4531-A65B-816ADFE9DE98}"/>
              </a:ext>
            </a:extLst>
          </p:cNvPr>
          <p:cNvSpPr>
            <a:spLocks noGrp="1"/>
          </p:cNvSpPr>
          <p:nvPr>
            <p:ph type="body" sz="quarter" idx="13"/>
          </p:nvPr>
        </p:nvSpPr>
        <p:spPr>
          <a:xfrm>
            <a:off x="469544" y="5700105"/>
            <a:ext cx="8210356" cy="481043"/>
          </a:xfrm>
        </p:spPr>
        <p:txBody>
          <a:bodyPr/>
          <a:lstStyle/>
          <a:p>
            <a:r>
              <a:rPr lang="en-IE"/>
              <a:t>Segmentation Analysis</a:t>
            </a:r>
          </a:p>
        </p:txBody>
      </p:sp>
      <p:pic>
        <p:nvPicPr>
          <p:cNvPr id="6" name="Picture 5">
            <a:extLst>
              <a:ext uri="{FF2B5EF4-FFF2-40B4-BE49-F238E27FC236}">
                <a16:creationId xmlns:a16="http://schemas.microsoft.com/office/drawing/2014/main" id="{8D7D601D-455E-48FE-8ADD-A1875424054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65048" y="-922322"/>
            <a:ext cx="7823592" cy="7920880"/>
          </a:xfrm>
          <a:prstGeom prst="rect">
            <a:avLst/>
          </a:prstGeom>
        </p:spPr>
      </p:pic>
      <p:sp>
        <p:nvSpPr>
          <p:cNvPr id="9" name="Picture Placeholder 8">
            <a:extLst>
              <a:ext uri="{FF2B5EF4-FFF2-40B4-BE49-F238E27FC236}">
                <a16:creationId xmlns:a16="http://schemas.microsoft.com/office/drawing/2014/main" id="{4918FA21-8ED8-441E-8BFE-A11AA07BB084}"/>
              </a:ext>
            </a:extLst>
          </p:cNvPr>
          <p:cNvSpPr>
            <a:spLocks noGrp="1"/>
          </p:cNvSpPr>
          <p:nvPr>
            <p:ph type="pic" sz="quarter" idx="10"/>
          </p:nvPr>
        </p:nvSpPr>
        <p:spPr>
          <a:xfrm>
            <a:off x="926744" y="-118446"/>
            <a:ext cx="12662406" cy="7363747"/>
          </a:xfrm>
        </p:spPr>
      </p:sp>
    </p:spTree>
    <p:extLst>
      <p:ext uri="{BB962C8B-B14F-4D97-AF65-F5344CB8AC3E}">
        <p14:creationId xmlns:p14="http://schemas.microsoft.com/office/powerpoint/2010/main" val="3879325535"/>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7009569C-FE12-4902-B946-43B934933549}"/>
              </a:ext>
            </a:extLst>
          </p:cNvPr>
          <p:cNvSpPr/>
          <p:nvPr/>
        </p:nvSpPr>
        <p:spPr>
          <a:xfrm rot="10800000">
            <a:off x="469900" y="574744"/>
            <a:ext cx="11113106" cy="5875216"/>
          </a:xfrm>
          <a:prstGeom prst="rect">
            <a:avLst/>
          </a:prstGeom>
          <a:solidFill>
            <a:srgbClr val="FBFDE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A2FE8723-46C4-4420-BBE5-CB1151BD5CEC}"/>
              </a:ext>
            </a:extLst>
          </p:cNvPr>
          <p:cNvCxnSpPr>
            <a:cxnSpLocks/>
            <a:stCxn id="21" idx="2"/>
            <a:endCxn id="22" idx="0"/>
          </p:cNvCxnSpPr>
          <p:nvPr/>
        </p:nvCxnSpPr>
        <p:spPr>
          <a:xfrm>
            <a:off x="6168517" y="951980"/>
            <a:ext cx="0" cy="5090075"/>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46896" y="150856"/>
            <a:ext cx="9787893" cy="370620"/>
          </a:xfrm>
        </p:spPr>
        <p:txBody>
          <a:bodyPr/>
          <a:lstStyle/>
          <a:p>
            <a:r>
              <a:rPr lang="en-IE"/>
              <a:t>Segments – Demographic Overview</a:t>
            </a:r>
          </a:p>
        </p:txBody>
      </p:sp>
      <p:cxnSp>
        <p:nvCxnSpPr>
          <p:cNvPr id="8" name="Straight Connector 7">
            <a:extLst>
              <a:ext uri="{FF2B5EF4-FFF2-40B4-BE49-F238E27FC236}">
                <a16:creationId xmlns:a16="http://schemas.microsoft.com/office/drawing/2014/main" id="{5CEB3B1C-8094-476F-8F55-9D323AC28D76}"/>
              </a:ext>
            </a:extLst>
          </p:cNvPr>
          <p:cNvCxnSpPr/>
          <p:nvPr/>
        </p:nvCxnSpPr>
        <p:spPr>
          <a:xfrm>
            <a:off x="774700" y="3352800"/>
            <a:ext cx="10947400"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003B40C-6194-4337-B3AB-128DCACA6BFC}"/>
              </a:ext>
            </a:extLst>
          </p:cNvPr>
          <p:cNvSpPr txBox="1"/>
          <p:nvPr/>
        </p:nvSpPr>
        <p:spPr>
          <a:xfrm>
            <a:off x="229191" y="3135352"/>
            <a:ext cx="1800000" cy="369332"/>
          </a:xfrm>
          <a:prstGeom prst="rect">
            <a:avLst/>
          </a:prstGeom>
          <a:solidFill>
            <a:schemeClr val="bg1">
              <a:lumMod val="85000"/>
            </a:schemeClr>
          </a:solidFill>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Younger</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TextBox 50">
            <a:extLst>
              <a:ext uri="{FF2B5EF4-FFF2-40B4-BE49-F238E27FC236}">
                <a16:creationId xmlns:a16="http://schemas.microsoft.com/office/drawing/2014/main" id="{DAE0CBA5-2B7E-4FDB-AAEF-B4CACCB86A20}"/>
              </a:ext>
            </a:extLst>
          </p:cNvPr>
          <p:cNvSpPr txBox="1"/>
          <p:nvPr/>
        </p:nvSpPr>
        <p:spPr>
          <a:xfrm>
            <a:off x="10087806" y="3135352"/>
            <a:ext cx="1800000" cy="369332"/>
          </a:xfrm>
          <a:prstGeom prst="rect">
            <a:avLst/>
          </a:prstGeom>
          <a:solidFill>
            <a:schemeClr val="bg1">
              <a:lumMod val="85000"/>
            </a:schemeClr>
          </a:solidFill>
        </p:spPr>
        <p:txBody>
          <a:bodyPr wrap="square" lIns="36000" rIns="36000" rtlCol="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Older</a:t>
            </a:r>
          </a:p>
        </p:txBody>
      </p:sp>
      <p:sp>
        <p:nvSpPr>
          <p:cNvPr id="42" name="Rectangle 41">
            <a:extLst>
              <a:ext uri="{FF2B5EF4-FFF2-40B4-BE49-F238E27FC236}">
                <a16:creationId xmlns:a16="http://schemas.microsoft.com/office/drawing/2014/main" id="{70FB5D4B-35F4-4387-B049-5B614A8FFD27}"/>
              </a:ext>
            </a:extLst>
          </p:cNvPr>
          <p:cNvSpPr/>
          <p:nvPr/>
        </p:nvSpPr>
        <p:spPr>
          <a:xfrm>
            <a:off x="5339595" y="2498070"/>
            <a:ext cx="3200389" cy="87628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5EFA6C7C-B968-4762-8BA6-45DE915CF9E9}"/>
              </a:ext>
            </a:extLst>
          </p:cNvPr>
          <p:cNvSpPr/>
          <p:nvPr/>
        </p:nvSpPr>
        <p:spPr>
          <a:xfrm>
            <a:off x="3728448" y="4072252"/>
            <a:ext cx="3200389" cy="1092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id="{CA88A2EA-4ECE-477C-B073-8B26C3D16759}"/>
              </a:ext>
            </a:extLst>
          </p:cNvPr>
          <p:cNvSpPr/>
          <p:nvPr/>
        </p:nvSpPr>
        <p:spPr>
          <a:xfrm>
            <a:off x="5189114" y="5156549"/>
            <a:ext cx="2339336" cy="627228"/>
          </a:xfrm>
          <a:prstGeom prst="rect">
            <a:avLst/>
          </a:prstGeom>
          <a:solidFill>
            <a:srgbClr val="9A57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6" name="Rectangle 45">
            <a:extLst>
              <a:ext uri="{FF2B5EF4-FFF2-40B4-BE49-F238E27FC236}">
                <a16:creationId xmlns:a16="http://schemas.microsoft.com/office/drawing/2014/main" id="{B2BD7F04-3C4A-4F40-A13E-8DFFEFD12CC8}"/>
              </a:ext>
            </a:extLst>
          </p:cNvPr>
          <p:cNvSpPr/>
          <p:nvPr/>
        </p:nvSpPr>
        <p:spPr>
          <a:xfrm>
            <a:off x="4121740" y="1279336"/>
            <a:ext cx="3160609" cy="8128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8" name="Rectangle 57">
            <a:extLst>
              <a:ext uri="{FF2B5EF4-FFF2-40B4-BE49-F238E27FC236}">
                <a16:creationId xmlns:a16="http://schemas.microsoft.com/office/drawing/2014/main" id="{3B3BD2C8-3D82-4FA0-B2D7-B2F2D32AFCB2}"/>
              </a:ext>
            </a:extLst>
          </p:cNvPr>
          <p:cNvSpPr/>
          <p:nvPr/>
        </p:nvSpPr>
        <p:spPr>
          <a:xfrm>
            <a:off x="6144511" y="3364140"/>
            <a:ext cx="2320351" cy="72312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TextBox 58">
            <a:extLst>
              <a:ext uri="{FF2B5EF4-FFF2-40B4-BE49-F238E27FC236}">
                <a16:creationId xmlns:a16="http://schemas.microsoft.com/office/drawing/2014/main" id="{5382ED12-E9FE-485B-B0B4-D76C3298E006}"/>
              </a:ext>
            </a:extLst>
          </p:cNvPr>
          <p:cNvSpPr txBox="1"/>
          <p:nvPr/>
        </p:nvSpPr>
        <p:spPr>
          <a:xfrm>
            <a:off x="4180114" y="1265727"/>
            <a:ext cx="3160609" cy="738664"/>
          </a:xfrm>
          <a:prstGeom prst="rect">
            <a:avLst/>
          </a:prstGeom>
          <a:noFill/>
        </p:spPr>
        <p:txBody>
          <a:bodyPr wrap="none" rtlCol="0">
            <a:spAutoFit/>
          </a:bodyPr>
          <a:lstStyle/>
          <a:p>
            <a:r>
              <a:rPr lang="en-IE" sz="1400">
                <a:solidFill>
                  <a:schemeClr val="bg1"/>
                </a:solidFill>
              </a:rPr>
              <a:t>Global Citizens - 19% </a:t>
            </a:r>
            <a:r>
              <a:rPr lang="en-IE" sz="1400" i="1">
                <a:solidFill>
                  <a:schemeClr val="bg1"/>
                </a:solidFill>
              </a:rPr>
              <a:t>712,000 individuals</a:t>
            </a:r>
          </a:p>
          <a:p>
            <a:r>
              <a:rPr lang="en-IE" sz="1400">
                <a:solidFill>
                  <a:schemeClr val="bg1"/>
                </a:solidFill>
              </a:rPr>
              <a:t>20-39, Single/Pre-Family, ABC1,</a:t>
            </a:r>
          </a:p>
          <a:p>
            <a:r>
              <a:rPr lang="en-IE" sz="1400">
                <a:solidFill>
                  <a:schemeClr val="bg1"/>
                </a:solidFill>
              </a:rPr>
              <a:t>Urban, college educated.</a:t>
            </a:r>
          </a:p>
        </p:txBody>
      </p:sp>
      <p:sp>
        <p:nvSpPr>
          <p:cNvPr id="60" name="TextBox 59">
            <a:extLst>
              <a:ext uri="{FF2B5EF4-FFF2-40B4-BE49-F238E27FC236}">
                <a16:creationId xmlns:a16="http://schemas.microsoft.com/office/drawing/2014/main" id="{A3067850-9919-4816-9CD3-951515A6FAA4}"/>
              </a:ext>
            </a:extLst>
          </p:cNvPr>
          <p:cNvSpPr txBox="1"/>
          <p:nvPr/>
        </p:nvSpPr>
        <p:spPr>
          <a:xfrm>
            <a:off x="5433110" y="2547768"/>
            <a:ext cx="2509726" cy="738664"/>
          </a:xfrm>
          <a:prstGeom prst="rect">
            <a:avLst/>
          </a:prstGeom>
          <a:noFill/>
        </p:spPr>
        <p:txBody>
          <a:bodyPr wrap="none" rtlCol="0">
            <a:spAutoFit/>
          </a:bodyPr>
          <a:lstStyle/>
          <a:p>
            <a:r>
              <a:rPr lang="en-IE" sz="1400"/>
              <a:t>European Multilateralists - 21% </a:t>
            </a:r>
          </a:p>
          <a:p>
            <a:r>
              <a:rPr lang="en-IE" sz="1400" i="1"/>
              <a:t>778,000 individuals</a:t>
            </a:r>
          </a:p>
          <a:p>
            <a:r>
              <a:rPr lang="en-IE" sz="1400"/>
              <a:t>Urban, ABC1, 55+</a:t>
            </a:r>
          </a:p>
        </p:txBody>
      </p:sp>
      <p:sp>
        <p:nvSpPr>
          <p:cNvPr id="61" name="TextBox 60">
            <a:extLst>
              <a:ext uri="{FF2B5EF4-FFF2-40B4-BE49-F238E27FC236}">
                <a16:creationId xmlns:a16="http://schemas.microsoft.com/office/drawing/2014/main" id="{04455A0C-58F4-44D9-A72C-D9A2B291FFC1}"/>
              </a:ext>
            </a:extLst>
          </p:cNvPr>
          <p:cNvSpPr txBox="1"/>
          <p:nvPr/>
        </p:nvSpPr>
        <p:spPr>
          <a:xfrm>
            <a:off x="6226282" y="3343195"/>
            <a:ext cx="2342384" cy="738664"/>
          </a:xfrm>
          <a:prstGeom prst="rect">
            <a:avLst/>
          </a:prstGeom>
          <a:noFill/>
        </p:spPr>
        <p:txBody>
          <a:bodyPr wrap="square" rtlCol="0">
            <a:spAutoFit/>
          </a:bodyPr>
          <a:lstStyle/>
          <a:p>
            <a:r>
              <a:rPr lang="en-IE" sz="1400">
                <a:solidFill>
                  <a:schemeClr val="bg1"/>
                </a:solidFill>
              </a:rPr>
              <a:t>National Pragmatists - 15%</a:t>
            </a:r>
          </a:p>
          <a:p>
            <a:r>
              <a:rPr lang="en-IE" sz="1400" i="1">
                <a:solidFill>
                  <a:schemeClr val="bg1"/>
                </a:solidFill>
              </a:rPr>
              <a:t>566,000 individuals</a:t>
            </a:r>
          </a:p>
          <a:p>
            <a:r>
              <a:rPr lang="en-IE" sz="1400">
                <a:solidFill>
                  <a:schemeClr val="bg1"/>
                </a:solidFill>
              </a:rPr>
              <a:t>C2DE, 60+, Empty Nester.</a:t>
            </a:r>
          </a:p>
        </p:txBody>
      </p:sp>
      <p:sp>
        <p:nvSpPr>
          <p:cNvPr id="62" name="TextBox 61">
            <a:extLst>
              <a:ext uri="{FF2B5EF4-FFF2-40B4-BE49-F238E27FC236}">
                <a16:creationId xmlns:a16="http://schemas.microsoft.com/office/drawing/2014/main" id="{9EEB8F5C-97C7-4EBF-948C-63C7B81400BD}"/>
              </a:ext>
            </a:extLst>
          </p:cNvPr>
          <p:cNvSpPr txBox="1"/>
          <p:nvPr/>
        </p:nvSpPr>
        <p:spPr>
          <a:xfrm>
            <a:off x="3788539" y="4073230"/>
            <a:ext cx="2492029" cy="954107"/>
          </a:xfrm>
          <a:prstGeom prst="rect">
            <a:avLst/>
          </a:prstGeom>
          <a:noFill/>
        </p:spPr>
        <p:txBody>
          <a:bodyPr wrap="none" rtlCol="0">
            <a:spAutoFit/>
          </a:bodyPr>
          <a:lstStyle/>
          <a:p>
            <a:r>
              <a:rPr lang="en-IE" sz="1400"/>
              <a:t>Empathetic Reactionaries - 25%</a:t>
            </a:r>
          </a:p>
          <a:p>
            <a:r>
              <a:rPr lang="en-IE" sz="1400" i="1"/>
              <a:t>918,000 individuals</a:t>
            </a:r>
          </a:p>
          <a:p>
            <a:r>
              <a:rPr lang="en-IE" sz="1400"/>
              <a:t>Female, 18-34, Young Family</a:t>
            </a:r>
          </a:p>
          <a:p>
            <a:r>
              <a:rPr lang="en-IE" sz="1400"/>
              <a:t>C2DE skew.</a:t>
            </a:r>
          </a:p>
        </p:txBody>
      </p:sp>
      <p:sp>
        <p:nvSpPr>
          <p:cNvPr id="63" name="TextBox 62">
            <a:extLst>
              <a:ext uri="{FF2B5EF4-FFF2-40B4-BE49-F238E27FC236}">
                <a16:creationId xmlns:a16="http://schemas.microsoft.com/office/drawing/2014/main" id="{FC3B199E-AB43-41FA-9800-EA060C129B18}"/>
              </a:ext>
            </a:extLst>
          </p:cNvPr>
          <p:cNvSpPr txBox="1"/>
          <p:nvPr/>
        </p:nvSpPr>
        <p:spPr>
          <a:xfrm>
            <a:off x="5182359" y="5085107"/>
            <a:ext cx="2415598" cy="738664"/>
          </a:xfrm>
          <a:prstGeom prst="rect">
            <a:avLst/>
          </a:prstGeom>
          <a:noFill/>
        </p:spPr>
        <p:txBody>
          <a:bodyPr wrap="none" rtlCol="0">
            <a:spAutoFit/>
          </a:bodyPr>
          <a:lstStyle/>
          <a:p>
            <a:r>
              <a:rPr lang="en-IE" sz="1400">
                <a:solidFill>
                  <a:schemeClr val="bg1"/>
                </a:solidFill>
              </a:rPr>
              <a:t>Disengaged Nationalists -  10%</a:t>
            </a:r>
          </a:p>
          <a:p>
            <a:r>
              <a:rPr lang="en-IE" sz="1400" i="1">
                <a:solidFill>
                  <a:schemeClr val="bg1"/>
                </a:solidFill>
              </a:rPr>
              <a:t>367,000 individuals</a:t>
            </a:r>
          </a:p>
          <a:p>
            <a:r>
              <a:rPr lang="en-IE" sz="1400">
                <a:solidFill>
                  <a:schemeClr val="bg1"/>
                </a:solidFill>
              </a:rPr>
              <a:t>Male, 25-44.</a:t>
            </a:r>
          </a:p>
        </p:txBody>
      </p:sp>
      <p:sp>
        <p:nvSpPr>
          <p:cNvPr id="64" name="Rectangle 63">
            <a:extLst>
              <a:ext uri="{FF2B5EF4-FFF2-40B4-BE49-F238E27FC236}">
                <a16:creationId xmlns:a16="http://schemas.microsoft.com/office/drawing/2014/main" id="{9257F976-39BE-4BE7-B5D8-EFBDD1E0F80B}"/>
              </a:ext>
            </a:extLst>
          </p:cNvPr>
          <p:cNvSpPr/>
          <p:nvPr/>
        </p:nvSpPr>
        <p:spPr>
          <a:xfrm>
            <a:off x="4857009" y="1952565"/>
            <a:ext cx="3451058" cy="58386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TextBox 64">
            <a:extLst>
              <a:ext uri="{FF2B5EF4-FFF2-40B4-BE49-F238E27FC236}">
                <a16:creationId xmlns:a16="http://schemas.microsoft.com/office/drawing/2014/main" id="{FA46B444-A2B6-4D7B-B656-740C9624EC55}"/>
              </a:ext>
            </a:extLst>
          </p:cNvPr>
          <p:cNvSpPr txBox="1"/>
          <p:nvPr/>
        </p:nvSpPr>
        <p:spPr>
          <a:xfrm>
            <a:off x="4915382" y="1895194"/>
            <a:ext cx="3334311" cy="692497"/>
          </a:xfrm>
          <a:prstGeom prst="rect">
            <a:avLst/>
          </a:prstGeom>
          <a:noFill/>
        </p:spPr>
        <p:txBody>
          <a:bodyPr wrap="none" rtlCol="0">
            <a:spAutoFit/>
          </a:bodyPr>
          <a:lstStyle/>
          <a:p>
            <a:r>
              <a:rPr lang="en-IE" sz="1300">
                <a:solidFill>
                  <a:schemeClr val="bg1"/>
                </a:solidFill>
              </a:rPr>
              <a:t>Community Activists - 10% </a:t>
            </a:r>
            <a:r>
              <a:rPr lang="en-IE" sz="1300" i="1">
                <a:solidFill>
                  <a:schemeClr val="bg1"/>
                </a:solidFill>
              </a:rPr>
              <a:t>370,000 individuals</a:t>
            </a:r>
          </a:p>
          <a:p>
            <a:r>
              <a:rPr lang="en-IE" sz="1300">
                <a:solidFill>
                  <a:schemeClr val="bg1"/>
                </a:solidFill>
              </a:rPr>
              <a:t>Single/Young Family, College/Post Grad,</a:t>
            </a:r>
          </a:p>
          <a:p>
            <a:r>
              <a:rPr lang="en-IE" sz="1300">
                <a:solidFill>
                  <a:schemeClr val="bg1"/>
                </a:solidFill>
              </a:rPr>
              <a:t>Female skew.</a:t>
            </a:r>
          </a:p>
        </p:txBody>
      </p:sp>
      <p:sp>
        <p:nvSpPr>
          <p:cNvPr id="21" name="TextBox 20">
            <a:extLst>
              <a:ext uri="{FF2B5EF4-FFF2-40B4-BE49-F238E27FC236}">
                <a16:creationId xmlns:a16="http://schemas.microsoft.com/office/drawing/2014/main" id="{00C20F32-3D6C-46EE-B08A-8F7FCED94135}"/>
              </a:ext>
            </a:extLst>
          </p:cNvPr>
          <p:cNvSpPr txBox="1"/>
          <p:nvPr/>
        </p:nvSpPr>
        <p:spPr>
          <a:xfrm>
            <a:off x="4881493" y="582648"/>
            <a:ext cx="2574047" cy="369332"/>
          </a:xfrm>
          <a:prstGeom prst="rect">
            <a:avLst/>
          </a:prstGeom>
          <a:solidFill>
            <a:schemeClr val="bg1">
              <a:lumMod val="85000"/>
            </a:schemeClr>
          </a:solidFill>
        </p:spPr>
        <p:txBody>
          <a:bodyPr wrap="square" lIns="36000" tIns="45720" rIns="36000" bIns="45720" rtlCol="0" anchor="ctr" anchorCtr="0">
            <a:noAutofit/>
          </a:bodyPr>
          <a:lstStyle/>
          <a:p>
            <a:pPr algn="ctr">
              <a:lnSpc>
                <a:spcPct val="80000"/>
              </a:lnSpc>
            </a:pPr>
            <a:r>
              <a:rPr lang="en-IE">
                <a:cs typeface="Calibri"/>
              </a:rPr>
              <a:t>More highly engaged</a:t>
            </a:r>
            <a:endParaRPr lang="en-IE" dirty="0">
              <a:cs typeface="Calibri"/>
            </a:endParaRPr>
          </a:p>
        </p:txBody>
      </p:sp>
      <p:sp>
        <p:nvSpPr>
          <p:cNvPr id="22" name="TextBox 21">
            <a:extLst>
              <a:ext uri="{FF2B5EF4-FFF2-40B4-BE49-F238E27FC236}">
                <a16:creationId xmlns:a16="http://schemas.microsoft.com/office/drawing/2014/main" id="{2E7DB87C-DB6C-46A7-B259-CEAE13B2D0AD}"/>
              </a:ext>
            </a:extLst>
          </p:cNvPr>
          <p:cNvSpPr txBox="1"/>
          <p:nvPr/>
        </p:nvSpPr>
        <p:spPr>
          <a:xfrm>
            <a:off x="4881493" y="6042055"/>
            <a:ext cx="2574047" cy="369332"/>
          </a:xfrm>
          <a:prstGeom prst="rect">
            <a:avLst/>
          </a:prstGeom>
          <a:solidFill>
            <a:schemeClr val="bg1">
              <a:lumMod val="85000"/>
            </a:schemeClr>
          </a:solidFill>
        </p:spPr>
        <p:txBody>
          <a:bodyPr wrap="square" lIns="36000" tIns="45720" rIns="36000" bIns="45720" rtlCol="0" anchor="ctr" anchorCtr="0">
            <a:noAutofit/>
          </a:bodyPr>
          <a:lstStyle/>
          <a:p>
            <a:pPr algn="ctr">
              <a:lnSpc>
                <a:spcPct val="80000"/>
              </a:lnSpc>
            </a:pPr>
            <a:r>
              <a:rPr lang="en-IE"/>
              <a:t>Less </a:t>
            </a:r>
            <a:r>
              <a:rPr lang="en-IE">
                <a:ea typeface="+mn-lt"/>
                <a:cs typeface="+mn-lt"/>
              </a:rPr>
              <a:t>highly engaged</a:t>
            </a:r>
            <a:endParaRPr lang="en-IE" dirty="0"/>
          </a:p>
        </p:txBody>
      </p:sp>
    </p:spTree>
    <p:extLst>
      <p:ext uri="{BB962C8B-B14F-4D97-AF65-F5344CB8AC3E}">
        <p14:creationId xmlns:p14="http://schemas.microsoft.com/office/powerpoint/2010/main" val="2401891537"/>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46896" y="150856"/>
            <a:ext cx="9787893" cy="370620"/>
          </a:xfrm>
        </p:spPr>
        <p:txBody>
          <a:bodyPr/>
          <a:lstStyle/>
          <a:p>
            <a:r>
              <a:rPr lang="en-IE"/>
              <a:t>Global Citizens – Overseas Aid Profile</a:t>
            </a:r>
          </a:p>
        </p:txBody>
      </p:sp>
      <p:sp>
        <p:nvSpPr>
          <p:cNvPr id="28" name="Round Diagonal Corner Rectangle 27">
            <a:extLst>
              <a:ext uri="{FF2B5EF4-FFF2-40B4-BE49-F238E27FC236}">
                <a16:creationId xmlns:a16="http://schemas.microsoft.com/office/drawing/2014/main" id="{7A2A6FA9-EC2F-4675-8B05-336BA93E061D}"/>
              </a:ext>
            </a:extLst>
          </p:cNvPr>
          <p:cNvSpPr/>
          <p:nvPr/>
        </p:nvSpPr>
        <p:spPr>
          <a:xfrm>
            <a:off x="5275387" y="804365"/>
            <a:ext cx="3052182" cy="340298"/>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Developing Country Poverty Concern</a:t>
            </a:r>
          </a:p>
        </p:txBody>
      </p:sp>
      <p:graphicFrame>
        <p:nvGraphicFramePr>
          <p:cNvPr id="39" name="Object 2">
            <a:extLst>
              <a:ext uri="{FF2B5EF4-FFF2-40B4-BE49-F238E27FC236}">
                <a16:creationId xmlns:a16="http://schemas.microsoft.com/office/drawing/2014/main" id="{960D34FF-0F8B-4A31-8A8D-5BFB99C3EA15}"/>
              </a:ext>
            </a:extLst>
          </p:cNvPr>
          <p:cNvGraphicFramePr>
            <a:graphicFrameLocks noChangeAspect="1"/>
          </p:cNvGraphicFramePr>
          <p:nvPr/>
        </p:nvGraphicFramePr>
        <p:xfrm>
          <a:off x="1561684" y="1389986"/>
          <a:ext cx="3497704" cy="1731772"/>
        </p:xfrm>
        <a:graphic>
          <a:graphicData uri="http://schemas.openxmlformats.org/drawingml/2006/chart">
            <c:chart xmlns:c="http://schemas.openxmlformats.org/drawingml/2006/chart" xmlns:r="http://schemas.openxmlformats.org/officeDocument/2006/relationships" r:id="rId3"/>
          </a:graphicData>
        </a:graphic>
      </p:graphicFrame>
      <p:sp>
        <p:nvSpPr>
          <p:cNvPr id="50" name="Round Diagonal Corner Rectangle 27">
            <a:extLst>
              <a:ext uri="{FF2B5EF4-FFF2-40B4-BE49-F238E27FC236}">
                <a16:creationId xmlns:a16="http://schemas.microsoft.com/office/drawing/2014/main" id="{9C994F9F-9C11-4C33-8E85-4596593BDC97}"/>
              </a:ext>
            </a:extLst>
          </p:cNvPr>
          <p:cNvSpPr/>
          <p:nvPr/>
        </p:nvSpPr>
        <p:spPr>
          <a:xfrm>
            <a:off x="2007853" y="798939"/>
            <a:ext cx="2755531" cy="340298"/>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Minority Rights Concern</a:t>
            </a:r>
          </a:p>
        </p:txBody>
      </p:sp>
      <p:graphicFrame>
        <p:nvGraphicFramePr>
          <p:cNvPr id="52" name="Object 2">
            <a:extLst>
              <a:ext uri="{FF2B5EF4-FFF2-40B4-BE49-F238E27FC236}">
                <a16:creationId xmlns:a16="http://schemas.microsoft.com/office/drawing/2014/main" id="{1F11C625-ED4E-4AEF-8DF0-41B261687F40}"/>
              </a:ext>
            </a:extLst>
          </p:cNvPr>
          <p:cNvGraphicFramePr>
            <a:graphicFrameLocks noChangeAspect="1"/>
          </p:cNvGraphicFramePr>
          <p:nvPr/>
        </p:nvGraphicFramePr>
        <p:xfrm>
          <a:off x="5207904" y="1430612"/>
          <a:ext cx="3300348" cy="1722107"/>
        </p:xfrm>
        <a:graphic>
          <a:graphicData uri="http://schemas.openxmlformats.org/drawingml/2006/chart">
            <c:chart xmlns:c="http://schemas.openxmlformats.org/drawingml/2006/chart" xmlns:r="http://schemas.openxmlformats.org/officeDocument/2006/relationships" r:id="rId4"/>
          </a:graphicData>
        </a:graphic>
      </p:graphicFrame>
      <p:sp>
        <p:nvSpPr>
          <p:cNvPr id="75" name="Round Diagonal Corner Rectangle 27">
            <a:extLst>
              <a:ext uri="{FF2B5EF4-FFF2-40B4-BE49-F238E27FC236}">
                <a16:creationId xmlns:a16="http://schemas.microsoft.com/office/drawing/2014/main" id="{D8CE2CFA-8A5E-40B4-9DCB-A3D3FF4AC481}"/>
              </a:ext>
            </a:extLst>
          </p:cNvPr>
          <p:cNvSpPr/>
          <p:nvPr/>
        </p:nvSpPr>
        <p:spPr>
          <a:xfrm>
            <a:off x="638528" y="3085435"/>
            <a:ext cx="1953329" cy="340298"/>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Trust – Top 10 Rating</a:t>
            </a:r>
          </a:p>
        </p:txBody>
      </p:sp>
      <p:graphicFrame>
        <p:nvGraphicFramePr>
          <p:cNvPr id="79" name="Object 2">
            <a:extLst>
              <a:ext uri="{FF2B5EF4-FFF2-40B4-BE49-F238E27FC236}">
                <a16:creationId xmlns:a16="http://schemas.microsoft.com/office/drawing/2014/main" id="{BBFB2724-E2FA-4D48-A703-F65FDBC5C99C}"/>
              </a:ext>
            </a:extLst>
          </p:cNvPr>
          <p:cNvGraphicFramePr>
            <a:graphicFrameLocks noChangeAspect="1"/>
          </p:cNvGraphicFramePr>
          <p:nvPr/>
        </p:nvGraphicFramePr>
        <p:xfrm>
          <a:off x="8508252" y="1485617"/>
          <a:ext cx="4039599" cy="1678798"/>
        </p:xfrm>
        <a:graphic>
          <a:graphicData uri="http://schemas.openxmlformats.org/drawingml/2006/chart">
            <c:chart xmlns:c="http://schemas.openxmlformats.org/drawingml/2006/chart" xmlns:r="http://schemas.openxmlformats.org/officeDocument/2006/relationships" r:id="rId5"/>
          </a:graphicData>
        </a:graphic>
      </p:graphicFrame>
      <p:sp>
        <p:nvSpPr>
          <p:cNvPr id="81" name="Round Diagonal Corner Rectangle 27">
            <a:extLst>
              <a:ext uri="{FF2B5EF4-FFF2-40B4-BE49-F238E27FC236}">
                <a16:creationId xmlns:a16="http://schemas.microsoft.com/office/drawing/2014/main" id="{09BB973A-FBC6-4078-9925-CA548FC9ECE2}"/>
              </a:ext>
            </a:extLst>
          </p:cNvPr>
          <p:cNvSpPr/>
          <p:nvPr/>
        </p:nvSpPr>
        <p:spPr>
          <a:xfrm>
            <a:off x="8711917" y="803476"/>
            <a:ext cx="3337960" cy="340298"/>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Developing Countries Capability</a:t>
            </a:r>
          </a:p>
        </p:txBody>
      </p:sp>
      <p:graphicFrame>
        <p:nvGraphicFramePr>
          <p:cNvPr id="87" name="Object 2">
            <a:extLst>
              <a:ext uri="{FF2B5EF4-FFF2-40B4-BE49-F238E27FC236}">
                <a16:creationId xmlns:a16="http://schemas.microsoft.com/office/drawing/2014/main" id="{E239689F-1DF9-4DF6-91DE-DAA95E70B782}"/>
              </a:ext>
            </a:extLst>
          </p:cNvPr>
          <p:cNvGraphicFramePr>
            <a:graphicFrameLocks noChangeAspect="1"/>
          </p:cNvGraphicFramePr>
          <p:nvPr/>
        </p:nvGraphicFramePr>
        <p:xfrm>
          <a:off x="12197" y="3454855"/>
          <a:ext cx="3013405" cy="23041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Object 2">
            <a:extLst>
              <a:ext uri="{FF2B5EF4-FFF2-40B4-BE49-F238E27FC236}">
                <a16:creationId xmlns:a16="http://schemas.microsoft.com/office/drawing/2014/main" id="{A08728C6-73DB-4A82-BE36-EA7B336F6735}"/>
              </a:ext>
            </a:extLst>
          </p:cNvPr>
          <p:cNvGraphicFramePr>
            <a:graphicFrameLocks noChangeAspect="1"/>
          </p:cNvGraphicFramePr>
          <p:nvPr/>
        </p:nvGraphicFramePr>
        <p:xfrm>
          <a:off x="2837089" y="3459806"/>
          <a:ext cx="3646220" cy="2754859"/>
        </p:xfrm>
        <a:graphic>
          <a:graphicData uri="http://schemas.openxmlformats.org/drawingml/2006/chart">
            <c:chart xmlns:c="http://schemas.openxmlformats.org/drawingml/2006/chart" xmlns:r="http://schemas.openxmlformats.org/officeDocument/2006/relationships" r:id="rId7"/>
          </a:graphicData>
        </a:graphic>
      </p:graphicFrame>
      <p:sp>
        <p:nvSpPr>
          <p:cNvPr id="46" name="Round Diagonal Corner Rectangle 27">
            <a:extLst>
              <a:ext uri="{FF2B5EF4-FFF2-40B4-BE49-F238E27FC236}">
                <a16:creationId xmlns:a16="http://schemas.microsoft.com/office/drawing/2014/main" id="{A9EEC552-7945-4917-A20E-40E8BDA66947}"/>
              </a:ext>
            </a:extLst>
          </p:cNvPr>
          <p:cNvSpPr/>
          <p:nvPr/>
        </p:nvSpPr>
        <p:spPr>
          <a:xfrm>
            <a:off x="3094215" y="3058444"/>
            <a:ext cx="3001785" cy="340298"/>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Reasons to help Developing Countries</a:t>
            </a:r>
          </a:p>
        </p:txBody>
      </p:sp>
      <p:sp>
        <p:nvSpPr>
          <p:cNvPr id="3" name="Rectangle 2">
            <a:extLst>
              <a:ext uri="{FF2B5EF4-FFF2-40B4-BE49-F238E27FC236}">
                <a16:creationId xmlns:a16="http://schemas.microsoft.com/office/drawing/2014/main" id="{24BDC527-282F-4E3E-8730-55B8EA9E1BCC}"/>
              </a:ext>
            </a:extLst>
          </p:cNvPr>
          <p:cNvSpPr/>
          <p:nvPr/>
        </p:nvSpPr>
        <p:spPr>
          <a:xfrm>
            <a:off x="3903079" y="2060841"/>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2" name="Object 2">
            <a:extLst>
              <a:ext uri="{FF2B5EF4-FFF2-40B4-BE49-F238E27FC236}">
                <a16:creationId xmlns:a16="http://schemas.microsoft.com/office/drawing/2014/main" id="{E514D713-2B1C-4D42-8EA5-C87A5D640688}"/>
              </a:ext>
            </a:extLst>
          </p:cNvPr>
          <p:cNvGraphicFramePr>
            <a:graphicFrameLocks noChangeAspect="1"/>
          </p:cNvGraphicFramePr>
          <p:nvPr/>
        </p:nvGraphicFramePr>
        <p:xfrm>
          <a:off x="6348147" y="3558718"/>
          <a:ext cx="4039599" cy="2376740"/>
        </p:xfrm>
        <a:graphic>
          <a:graphicData uri="http://schemas.openxmlformats.org/drawingml/2006/chart">
            <c:chart xmlns:c="http://schemas.openxmlformats.org/drawingml/2006/chart" xmlns:r="http://schemas.openxmlformats.org/officeDocument/2006/relationships" r:id="rId8"/>
          </a:graphicData>
        </a:graphic>
      </p:graphicFrame>
      <p:sp>
        <p:nvSpPr>
          <p:cNvPr id="44" name="Round Diagonal Corner Rectangle 27">
            <a:extLst>
              <a:ext uri="{FF2B5EF4-FFF2-40B4-BE49-F238E27FC236}">
                <a16:creationId xmlns:a16="http://schemas.microsoft.com/office/drawing/2014/main" id="{3AC53C1A-F4EB-4992-9D92-D2D36E5C949E}"/>
              </a:ext>
            </a:extLst>
          </p:cNvPr>
          <p:cNvSpPr/>
          <p:nvPr/>
        </p:nvSpPr>
        <p:spPr>
          <a:xfrm>
            <a:off x="6518934" y="3058444"/>
            <a:ext cx="3276181" cy="340298"/>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Causes of Poverty in Developing Countries</a:t>
            </a:r>
          </a:p>
        </p:txBody>
      </p:sp>
      <p:graphicFrame>
        <p:nvGraphicFramePr>
          <p:cNvPr id="63" name="Object 2">
            <a:extLst>
              <a:ext uri="{FF2B5EF4-FFF2-40B4-BE49-F238E27FC236}">
                <a16:creationId xmlns:a16="http://schemas.microsoft.com/office/drawing/2014/main" id="{4FD37FE7-61B3-412A-B08C-1C5BF36F5E6D}"/>
              </a:ext>
            </a:extLst>
          </p:cNvPr>
          <p:cNvGraphicFramePr>
            <a:graphicFrameLocks noChangeAspect="1"/>
          </p:cNvGraphicFramePr>
          <p:nvPr/>
        </p:nvGraphicFramePr>
        <p:xfrm>
          <a:off x="10158652" y="3553216"/>
          <a:ext cx="3395660" cy="2697325"/>
        </p:xfrm>
        <a:graphic>
          <a:graphicData uri="http://schemas.openxmlformats.org/drawingml/2006/chart">
            <c:chart xmlns:c="http://schemas.openxmlformats.org/drawingml/2006/chart" xmlns:r="http://schemas.openxmlformats.org/officeDocument/2006/relationships" r:id="rId9"/>
          </a:graphicData>
        </a:graphic>
      </p:graphicFrame>
      <p:sp>
        <p:nvSpPr>
          <p:cNvPr id="67" name="Round Diagonal Corner Rectangle 27">
            <a:extLst>
              <a:ext uri="{FF2B5EF4-FFF2-40B4-BE49-F238E27FC236}">
                <a16:creationId xmlns:a16="http://schemas.microsoft.com/office/drawing/2014/main" id="{F9DE55BD-33FE-42A5-90E3-E3E7C2768B6D}"/>
              </a:ext>
            </a:extLst>
          </p:cNvPr>
          <p:cNvSpPr/>
          <p:nvPr/>
        </p:nvSpPr>
        <p:spPr>
          <a:xfrm>
            <a:off x="10016264" y="3049985"/>
            <a:ext cx="2171363" cy="375747"/>
          </a:xfrm>
          <a:prstGeom prst="round2SameRect">
            <a:avLst/>
          </a:prstGeom>
          <a:solidFill>
            <a:schemeClr val="accent5">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Irish Government Support Priorities</a:t>
            </a:r>
          </a:p>
        </p:txBody>
      </p:sp>
      <p:sp>
        <p:nvSpPr>
          <p:cNvPr id="69" name="Oval 68">
            <a:extLst>
              <a:ext uri="{FF2B5EF4-FFF2-40B4-BE49-F238E27FC236}">
                <a16:creationId xmlns:a16="http://schemas.microsoft.com/office/drawing/2014/main" id="{E8EB31CB-C5F4-4058-ADF1-AA838295A0FF}"/>
              </a:ext>
            </a:extLst>
          </p:cNvPr>
          <p:cNvSpPr/>
          <p:nvPr/>
        </p:nvSpPr>
        <p:spPr>
          <a:xfrm>
            <a:off x="9428695" y="5343733"/>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DDEEA09B-5D34-4563-9347-DD08A18C4825}"/>
              </a:ext>
            </a:extLst>
          </p:cNvPr>
          <p:cNvSpPr txBox="1"/>
          <p:nvPr/>
        </p:nvSpPr>
        <p:spPr>
          <a:xfrm>
            <a:off x="3397812" y="1136571"/>
            <a:ext cx="505267" cy="261610"/>
          </a:xfrm>
          <a:prstGeom prst="rect">
            <a:avLst/>
          </a:prstGeom>
          <a:noFill/>
        </p:spPr>
        <p:txBody>
          <a:bodyPr wrap="none" rtlCol="0">
            <a:spAutoFit/>
          </a:bodyPr>
          <a:lstStyle/>
          <a:p>
            <a:r>
              <a:rPr lang="en-US" sz="1050"/>
              <a:t>Total </a:t>
            </a:r>
            <a:endParaRPr lang="en-IE" sz="1050"/>
          </a:p>
        </p:txBody>
      </p:sp>
      <p:sp>
        <p:nvSpPr>
          <p:cNvPr id="54" name="Oval 53">
            <a:extLst>
              <a:ext uri="{FF2B5EF4-FFF2-40B4-BE49-F238E27FC236}">
                <a16:creationId xmlns:a16="http://schemas.microsoft.com/office/drawing/2014/main" id="{B7BAEE80-F57C-40C5-910D-525E4CF95FA6}"/>
              </a:ext>
            </a:extLst>
          </p:cNvPr>
          <p:cNvSpPr/>
          <p:nvPr/>
        </p:nvSpPr>
        <p:spPr>
          <a:xfrm>
            <a:off x="9492183" y="4698164"/>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a:extLst>
              <a:ext uri="{FF2B5EF4-FFF2-40B4-BE49-F238E27FC236}">
                <a16:creationId xmlns:a16="http://schemas.microsoft.com/office/drawing/2014/main" id="{5E74195C-9115-474B-BBA7-97BD4C5EC120}"/>
              </a:ext>
            </a:extLst>
          </p:cNvPr>
          <p:cNvSpPr/>
          <p:nvPr/>
        </p:nvSpPr>
        <p:spPr>
          <a:xfrm>
            <a:off x="11761196" y="3664302"/>
            <a:ext cx="335148" cy="225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6" name="TextBox 75">
            <a:extLst>
              <a:ext uri="{FF2B5EF4-FFF2-40B4-BE49-F238E27FC236}">
                <a16:creationId xmlns:a16="http://schemas.microsoft.com/office/drawing/2014/main" id="{B79F3B4F-C609-49C5-82DF-1F6C6558DE93}"/>
              </a:ext>
            </a:extLst>
          </p:cNvPr>
          <p:cNvSpPr txBox="1"/>
          <p:nvPr/>
        </p:nvSpPr>
        <p:spPr>
          <a:xfrm>
            <a:off x="4122598" y="1136502"/>
            <a:ext cx="987771" cy="253916"/>
          </a:xfrm>
          <a:prstGeom prst="rect">
            <a:avLst/>
          </a:prstGeom>
          <a:noFill/>
        </p:spPr>
        <p:txBody>
          <a:bodyPr wrap="none" rtlCol="0">
            <a:spAutoFit/>
          </a:bodyPr>
          <a:lstStyle/>
          <a:p>
            <a:r>
              <a:rPr lang="en-US" sz="1050"/>
              <a:t>Global Citizens</a:t>
            </a:r>
            <a:endParaRPr lang="en-IE" sz="1050"/>
          </a:p>
        </p:txBody>
      </p:sp>
      <p:sp>
        <p:nvSpPr>
          <p:cNvPr id="82" name="TextBox 81">
            <a:extLst>
              <a:ext uri="{FF2B5EF4-FFF2-40B4-BE49-F238E27FC236}">
                <a16:creationId xmlns:a16="http://schemas.microsoft.com/office/drawing/2014/main" id="{0D32B7C0-C7CF-4766-A325-4403F166024A}"/>
              </a:ext>
            </a:extLst>
          </p:cNvPr>
          <p:cNvSpPr txBox="1"/>
          <p:nvPr/>
        </p:nvSpPr>
        <p:spPr>
          <a:xfrm>
            <a:off x="6810578" y="1165103"/>
            <a:ext cx="505267" cy="261610"/>
          </a:xfrm>
          <a:prstGeom prst="rect">
            <a:avLst/>
          </a:prstGeom>
          <a:noFill/>
        </p:spPr>
        <p:txBody>
          <a:bodyPr wrap="none" rtlCol="0">
            <a:spAutoFit/>
          </a:bodyPr>
          <a:lstStyle/>
          <a:p>
            <a:r>
              <a:rPr lang="en-US" sz="1050"/>
              <a:t>Total </a:t>
            </a:r>
            <a:endParaRPr lang="en-IE" sz="1050"/>
          </a:p>
        </p:txBody>
      </p:sp>
      <p:sp>
        <p:nvSpPr>
          <p:cNvPr id="83" name="TextBox 82">
            <a:extLst>
              <a:ext uri="{FF2B5EF4-FFF2-40B4-BE49-F238E27FC236}">
                <a16:creationId xmlns:a16="http://schemas.microsoft.com/office/drawing/2014/main" id="{4C16E21B-2925-4C46-B0C7-07E9D94FFBAA}"/>
              </a:ext>
            </a:extLst>
          </p:cNvPr>
          <p:cNvSpPr txBox="1"/>
          <p:nvPr/>
        </p:nvSpPr>
        <p:spPr>
          <a:xfrm>
            <a:off x="7535364" y="1165034"/>
            <a:ext cx="987771" cy="253916"/>
          </a:xfrm>
          <a:prstGeom prst="rect">
            <a:avLst/>
          </a:prstGeom>
          <a:noFill/>
        </p:spPr>
        <p:txBody>
          <a:bodyPr wrap="none" rtlCol="0">
            <a:spAutoFit/>
          </a:bodyPr>
          <a:lstStyle/>
          <a:p>
            <a:r>
              <a:rPr lang="en-US" sz="1050"/>
              <a:t>Global Citizens</a:t>
            </a:r>
            <a:endParaRPr lang="en-IE" sz="1050"/>
          </a:p>
        </p:txBody>
      </p:sp>
      <p:sp>
        <p:nvSpPr>
          <p:cNvPr id="84" name="TextBox 83">
            <a:extLst>
              <a:ext uri="{FF2B5EF4-FFF2-40B4-BE49-F238E27FC236}">
                <a16:creationId xmlns:a16="http://schemas.microsoft.com/office/drawing/2014/main" id="{7399EC90-8DDB-4E21-A9A0-ECC96B057115}"/>
              </a:ext>
            </a:extLst>
          </p:cNvPr>
          <p:cNvSpPr txBox="1"/>
          <p:nvPr/>
        </p:nvSpPr>
        <p:spPr>
          <a:xfrm>
            <a:off x="10509094" y="1193635"/>
            <a:ext cx="505267" cy="261610"/>
          </a:xfrm>
          <a:prstGeom prst="rect">
            <a:avLst/>
          </a:prstGeom>
          <a:noFill/>
        </p:spPr>
        <p:txBody>
          <a:bodyPr wrap="none" rtlCol="0">
            <a:spAutoFit/>
          </a:bodyPr>
          <a:lstStyle/>
          <a:p>
            <a:r>
              <a:rPr lang="en-US" sz="1050"/>
              <a:t>Total </a:t>
            </a:r>
            <a:endParaRPr lang="en-IE" sz="1050"/>
          </a:p>
        </p:txBody>
      </p:sp>
      <p:sp>
        <p:nvSpPr>
          <p:cNvPr id="85" name="TextBox 84">
            <a:extLst>
              <a:ext uri="{FF2B5EF4-FFF2-40B4-BE49-F238E27FC236}">
                <a16:creationId xmlns:a16="http://schemas.microsoft.com/office/drawing/2014/main" id="{503CD38B-81D3-417F-8751-AA0686A5343B}"/>
              </a:ext>
            </a:extLst>
          </p:cNvPr>
          <p:cNvSpPr txBox="1"/>
          <p:nvPr/>
        </p:nvSpPr>
        <p:spPr>
          <a:xfrm>
            <a:off x="11233880" y="1193566"/>
            <a:ext cx="987771" cy="253916"/>
          </a:xfrm>
          <a:prstGeom prst="rect">
            <a:avLst/>
          </a:prstGeom>
          <a:noFill/>
        </p:spPr>
        <p:txBody>
          <a:bodyPr wrap="none" rtlCol="0">
            <a:spAutoFit/>
          </a:bodyPr>
          <a:lstStyle/>
          <a:p>
            <a:r>
              <a:rPr lang="en-US" sz="1050"/>
              <a:t>Global Citizens</a:t>
            </a:r>
            <a:endParaRPr lang="en-IE" sz="1050"/>
          </a:p>
        </p:txBody>
      </p:sp>
      <p:sp>
        <p:nvSpPr>
          <p:cNvPr id="88" name="Rectangle 87">
            <a:extLst>
              <a:ext uri="{FF2B5EF4-FFF2-40B4-BE49-F238E27FC236}">
                <a16:creationId xmlns:a16="http://schemas.microsoft.com/office/drawing/2014/main" id="{B3A29DDF-7F09-4E54-AE46-373FC0165555}"/>
              </a:ext>
            </a:extLst>
          </p:cNvPr>
          <p:cNvSpPr/>
          <p:nvPr/>
        </p:nvSpPr>
        <p:spPr>
          <a:xfrm>
            <a:off x="7535364" y="2095798"/>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9" name="Rectangle 88">
            <a:extLst>
              <a:ext uri="{FF2B5EF4-FFF2-40B4-BE49-F238E27FC236}">
                <a16:creationId xmlns:a16="http://schemas.microsoft.com/office/drawing/2014/main" id="{CABD475D-C6AA-4D49-A8F3-94B78C74AF3F}"/>
              </a:ext>
            </a:extLst>
          </p:cNvPr>
          <p:cNvSpPr/>
          <p:nvPr/>
        </p:nvSpPr>
        <p:spPr>
          <a:xfrm>
            <a:off x="11233880" y="2118465"/>
            <a:ext cx="321225" cy="24764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5" name="Chart 44">
            <a:extLst>
              <a:ext uri="{FF2B5EF4-FFF2-40B4-BE49-F238E27FC236}">
                <a16:creationId xmlns:a16="http://schemas.microsoft.com/office/drawing/2014/main" id="{25A52420-584D-44FE-934C-0AEE8E6EF218}"/>
              </a:ext>
            </a:extLst>
          </p:cNvPr>
          <p:cNvGraphicFramePr/>
          <p:nvPr/>
        </p:nvGraphicFramePr>
        <p:xfrm>
          <a:off x="16571" y="947632"/>
          <a:ext cx="1788641" cy="1572663"/>
        </p:xfrm>
        <a:graphic>
          <a:graphicData uri="http://schemas.openxmlformats.org/drawingml/2006/chart">
            <c:chart xmlns:c="http://schemas.openxmlformats.org/drawingml/2006/chart" xmlns:r="http://schemas.openxmlformats.org/officeDocument/2006/relationships" r:id="rId10"/>
          </a:graphicData>
        </a:graphic>
      </p:graphicFrame>
      <p:sp>
        <p:nvSpPr>
          <p:cNvPr id="47" name="TextBox 46">
            <a:extLst>
              <a:ext uri="{FF2B5EF4-FFF2-40B4-BE49-F238E27FC236}">
                <a16:creationId xmlns:a16="http://schemas.microsoft.com/office/drawing/2014/main" id="{032C39E0-3DA5-4B28-B678-06F4F36052BD}"/>
              </a:ext>
            </a:extLst>
          </p:cNvPr>
          <p:cNvSpPr txBox="1"/>
          <p:nvPr/>
        </p:nvSpPr>
        <p:spPr>
          <a:xfrm>
            <a:off x="432304" y="1228996"/>
            <a:ext cx="808791" cy="769441"/>
          </a:xfrm>
          <a:prstGeom prst="rect">
            <a:avLst/>
          </a:prstGeom>
          <a:noFill/>
        </p:spPr>
        <p:txBody>
          <a:bodyPr wrap="square" rtlCol="0">
            <a:spAutoFit/>
          </a:bodyPr>
          <a:lstStyle/>
          <a:p>
            <a:pPr algn="ctr"/>
            <a:r>
              <a:rPr lang="en-US" sz="1600" b="1">
                <a:solidFill>
                  <a:schemeClr val="accent5"/>
                </a:solidFill>
              </a:rPr>
              <a:t>19% </a:t>
            </a:r>
          </a:p>
          <a:p>
            <a:pPr algn="ctr"/>
            <a:r>
              <a:rPr lang="en-US" sz="1400" b="1">
                <a:solidFill>
                  <a:schemeClr val="accent5"/>
                </a:solidFill>
              </a:rPr>
              <a:t>of All Adults</a:t>
            </a:r>
            <a:endParaRPr lang="en-IE" sz="1400" b="1">
              <a:solidFill>
                <a:schemeClr val="accent5"/>
              </a:solidFill>
            </a:endParaRPr>
          </a:p>
        </p:txBody>
      </p:sp>
      <p:sp>
        <p:nvSpPr>
          <p:cNvPr id="48" name="TextBox 47">
            <a:extLst>
              <a:ext uri="{FF2B5EF4-FFF2-40B4-BE49-F238E27FC236}">
                <a16:creationId xmlns:a16="http://schemas.microsoft.com/office/drawing/2014/main" id="{5765F7C8-9E53-40F5-B4D7-596D478E9295}"/>
              </a:ext>
            </a:extLst>
          </p:cNvPr>
          <p:cNvSpPr txBox="1"/>
          <p:nvPr/>
        </p:nvSpPr>
        <p:spPr>
          <a:xfrm>
            <a:off x="119510" y="2399570"/>
            <a:ext cx="1640193" cy="307777"/>
          </a:xfrm>
          <a:prstGeom prst="rect">
            <a:avLst/>
          </a:prstGeom>
          <a:noFill/>
        </p:spPr>
        <p:txBody>
          <a:bodyPr wrap="none" rtlCol="0">
            <a:spAutoFit/>
          </a:bodyPr>
          <a:lstStyle/>
          <a:p>
            <a:r>
              <a:rPr lang="en-US" sz="1400" i="1"/>
              <a:t>712,000  individuals</a:t>
            </a:r>
            <a:endParaRPr lang="en-IE" sz="1400" i="1"/>
          </a:p>
        </p:txBody>
      </p:sp>
      <p:sp>
        <p:nvSpPr>
          <p:cNvPr id="49" name="Oval 48">
            <a:extLst>
              <a:ext uri="{FF2B5EF4-FFF2-40B4-BE49-F238E27FC236}">
                <a16:creationId xmlns:a16="http://schemas.microsoft.com/office/drawing/2014/main" id="{A429371A-4AE2-40B7-A3C3-89626D508EBE}"/>
              </a:ext>
            </a:extLst>
          </p:cNvPr>
          <p:cNvSpPr/>
          <p:nvPr/>
        </p:nvSpPr>
        <p:spPr>
          <a:xfrm>
            <a:off x="4315885" y="1580519"/>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a:extLst>
              <a:ext uri="{FF2B5EF4-FFF2-40B4-BE49-F238E27FC236}">
                <a16:creationId xmlns:a16="http://schemas.microsoft.com/office/drawing/2014/main" id="{789E5D28-F8E0-4C81-84FB-F79698236DAB}"/>
              </a:ext>
            </a:extLst>
          </p:cNvPr>
          <p:cNvSpPr/>
          <p:nvPr/>
        </p:nvSpPr>
        <p:spPr>
          <a:xfrm>
            <a:off x="7668112" y="1592521"/>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Oval 54">
            <a:extLst>
              <a:ext uri="{FF2B5EF4-FFF2-40B4-BE49-F238E27FC236}">
                <a16:creationId xmlns:a16="http://schemas.microsoft.com/office/drawing/2014/main" id="{67BCAC99-BC77-469F-9A32-174B6C856320}"/>
              </a:ext>
            </a:extLst>
          </p:cNvPr>
          <p:cNvSpPr/>
          <p:nvPr/>
        </p:nvSpPr>
        <p:spPr>
          <a:xfrm>
            <a:off x="11523653" y="1671102"/>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6" name="Oval 55">
            <a:extLst>
              <a:ext uri="{FF2B5EF4-FFF2-40B4-BE49-F238E27FC236}">
                <a16:creationId xmlns:a16="http://schemas.microsoft.com/office/drawing/2014/main" id="{7BAA503B-BAB2-44E0-A0CF-6DB02EBCB558}"/>
              </a:ext>
            </a:extLst>
          </p:cNvPr>
          <p:cNvSpPr/>
          <p:nvPr/>
        </p:nvSpPr>
        <p:spPr>
          <a:xfrm>
            <a:off x="2257554" y="4157606"/>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7" name="Oval 56">
            <a:extLst>
              <a:ext uri="{FF2B5EF4-FFF2-40B4-BE49-F238E27FC236}">
                <a16:creationId xmlns:a16="http://schemas.microsoft.com/office/drawing/2014/main" id="{B4FA2729-D968-4C78-A781-65D176C2E5BE}"/>
              </a:ext>
            </a:extLst>
          </p:cNvPr>
          <p:cNvSpPr/>
          <p:nvPr/>
        </p:nvSpPr>
        <p:spPr>
          <a:xfrm>
            <a:off x="2206627" y="5168466"/>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5" name="Table 4">
            <a:extLst>
              <a:ext uri="{FF2B5EF4-FFF2-40B4-BE49-F238E27FC236}">
                <a16:creationId xmlns:a16="http://schemas.microsoft.com/office/drawing/2014/main" id="{64654212-6A88-4080-B2F3-EA6F8DC37E68}"/>
              </a:ext>
            </a:extLst>
          </p:cNvPr>
          <p:cNvGraphicFramePr>
            <a:graphicFrameLocks noGrp="1"/>
          </p:cNvGraphicFramePr>
          <p:nvPr/>
        </p:nvGraphicFramePr>
        <p:xfrm>
          <a:off x="9657324" y="3699066"/>
          <a:ext cx="1363491" cy="2170400"/>
        </p:xfrm>
        <a:graphic>
          <a:graphicData uri="http://schemas.openxmlformats.org/drawingml/2006/table">
            <a:tbl>
              <a:tblPr>
                <a:tableStyleId>{5C22544A-7EE6-4342-B048-85BDC9FD1C3A}</a:tableStyleId>
              </a:tblPr>
              <a:tblGrid>
                <a:gridCol w="1363491">
                  <a:extLst>
                    <a:ext uri="{9D8B030D-6E8A-4147-A177-3AD203B41FA5}">
                      <a16:colId xmlns:a16="http://schemas.microsoft.com/office/drawing/2014/main" val="4159231400"/>
                    </a:ext>
                  </a:extLst>
                </a:gridCol>
              </a:tblGrid>
              <a:tr h="271300">
                <a:tc>
                  <a:txBody>
                    <a:bodyPr/>
                    <a:lstStyle/>
                    <a:p>
                      <a:pPr algn="r" fontAlgn="t"/>
                      <a:r>
                        <a:rPr lang="en-IE" sz="900" b="1" u="none" strike="noStrike">
                          <a:solidFill>
                            <a:schemeClr val="tx1">
                              <a:lumMod val="75000"/>
                              <a:lumOff val="25000"/>
                            </a:schemeClr>
                          </a:solidFill>
                          <a:effectLst/>
                        </a:rPr>
                        <a:t>Health</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37269532"/>
                  </a:ext>
                </a:extLst>
              </a:tr>
              <a:tr h="271300">
                <a:tc>
                  <a:txBody>
                    <a:bodyPr/>
                    <a:lstStyle/>
                    <a:p>
                      <a:pPr algn="r" fontAlgn="t"/>
                      <a:r>
                        <a:rPr lang="en-IE" sz="900" b="1" u="none" strike="noStrike">
                          <a:solidFill>
                            <a:schemeClr val="tx1">
                              <a:lumMod val="75000"/>
                              <a:lumOff val="25000"/>
                            </a:schemeClr>
                          </a:solidFill>
                          <a:effectLst/>
                        </a:rPr>
                        <a:t>Education</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35507826"/>
                  </a:ext>
                </a:extLst>
              </a:tr>
              <a:tr h="271300">
                <a:tc>
                  <a:txBody>
                    <a:bodyPr/>
                    <a:lstStyle/>
                    <a:p>
                      <a:pPr algn="r" fontAlgn="t"/>
                      <a:r>
                        <a:rPr lang="en-IE" sz="900" b="1" u="none" strike="noStrike">
                          <a:solidFill>
                            <a:schemeClr val="tx1">
                              <a:lumMod val="75000"/>
                              <a:lumOff val="25000"/>
                            </a:schemeClr>
                          </a:solidFill>
                          <a:effectLst/>
                        </a:rPr>
                        <a:t>Water</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35723209"/>
                  </a:ext>
                </a:extLst>
              </a:tr>
              <a:tr h="271300">
                <a:tc>
                  <a:txBody>
                    <a:bodyPr/>
                    <a:lstStyle/>
                    <a:p>
                      <a:pPr algn="r" fontAlgn="t"/>
                      <a:r>
                        <a:rPr lang="en-IE" sz="900" b="1" u="none" strike="noStrike">
                          <a:solidFill>
                            <a:schemeClr val="tx1">
                              <a:lumMod val="75000"/>
                              <a:lumOff val="25000"/>
                            </a:schemeClr>
                          </a:solidFill>
                          <a:effectLst/>
                        </a:rPr>
                        <a:t>Governance </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959262375"/>
                  </a:ext>
                </a:extLst>
              </a:tr>
              <a:tr h="271300">
                <a:tc>
                  <a:txBody>
                    <a:bodyPr/>
                    <a:lstStyle/>
                    <a:p>
                      <a:pPr algn="r" fontAlgn="t"/>
                      <a:r>
                        <a:rPr lang="en-IE" sz="900" b="1" u="none" strike="noStrike">
                          <a:solidFill>
                            <a:schemeClr val="tx1">
                              <a:lumMod val="75000"/>
                              <a:lumOff val="25000"/>
                            </a:schemeClr>
                          </a:solidFill>
                          <a:effectLst/>
                        </a:rPr>
                        <a:t>Economic Growth</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958030278"/>
                  </a:ext>
                </a:extLst>
              </a:tr>
              <a:tr h="271300">
                <a:tc>
                  <a:txBody>
                    <a:bodyPr/>
                    <a:lstStyle/>
                    <a:p>
                      <a:pPr algn="r" fontAlgn="t"/>
                      <a:r>
                        <a:rPr lang="en-IE" sz="900" b="1" u="none" strike="noStrike">
                          <a:solidFill>
                            <a:schemeClr val="tx1">
                              <a:lumMod val="75000"/>
                              <a:lumOff val="25000"/>
                            </a:schemeClr>
                          </a:solidFill>
                          <a:effectLst/>
                        </a:rPr>
                        <a:t>Social  Protection</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9841486"/>
                  </a:ext>
                </a:extLst>
              </a:tr>
              <a:tr h="271300">
                <a:tc>
                  <a:txBody>
                    <a:bodyPr/>
                    <a:lstStyle/>
                    <a:p>
                      <a:pPr algn="r" fontAlgn="t"/>
                      <a:r>
                        <a:rPr lang="en-IE" sz="900" b="1" u="none" strike="noStrike">
                          <a:solidFill>
                            <a:schemeClr val="tx1">
                              <a:lumMod val="75000"/>
                              <a:lumOff val="25000"/>
                            </a:schemeClr>
                          </a:solidFill>
                          <a:effectLst/>
                        </a:rPr>
                        <a:t>Environmental Protection </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04641129"/>
                  </a:ext>
                </a:extLst>
              </a:tr>
              <a:tr h="271300">
                <a:tc>
                  <a:txBody>
                    <a:bodyPr/>
                    <a:lstStyle/>
                    <a:p>
                      <a:pPr algn="r" fontAlgn="t"/>
                      <a:r>
                        <a:rPr lang="en-IE" sz="900" b="1" u="none" strike="noStrike">
                          <a:solidFill>
                            <a:schemeClr val="tx1">
                              <a:lumMod val="75000"/>
                              <a:lumOff val="25000"/>
                            </a:schemeClr>
                          </a:solidFill>
                          <a:effectLst/>
                        </a:rPr>
                        <a:t>Migration &amp; refugee flows</a:t>
                      </a:r>
                      <a:endParaRPr lang="en-IE" sz="900" b="1" i="0" u="none" strike="noStrike">
                        <a:solidFill>
                          <a:schemeClr val="tx1">
                            <a:lumMod val="75000"/>
                            <a:lumOff val="25000"/>
                          </a:schemeClr>
                        </a:solidFill>
                        <a:effectLst/>
                        <a:latin typeface="Tahoma" panose="020B0604030504040204" pitchFamily="34" charset="0"/>
                      </a:endParaRPr>
                    </a:p>
                  </a:txBody>
                  <a:tcPr marL="5864" marR="5864" marT="5864"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2380217"/>
                  </a:ext>
                </a:extLst>
              </a:tr>
            </a:tbl>
          </a:graphicData>
        </a:graphic>
      </p:graphicFrame>
      <p:sp>
        <p:nvSpPr>
          <p:cNvPr id="60" name="Oval 59">
            <a:extLst>
              <a:ext uri="{FF2B5EF4-FFF2-40B4-BE49-F238E27FC236}">
                <a16:creationId xmlns:a16="http://schemas.microsoft.com/office/drawing/2014/main" id="{011E6666-0248-4FEB-89DB-9408C7324C57}"/>
              </a:ext>
            </a:extLst>
          </p:cNvPr>
          <p:cNvSpPr/>
          <p:nvPr/>
        </p:nvSpPr>
        <p:spPr>
          <a:xfrm>
            <a:off x="11674644" y="5358454"/>
            <a:ext cx="227235" cy="18970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1" name="Rectangle 60">
            <a:extLst>
              <a:ext uri="{FF2B5EF4-FFF2-40B4-BE49-F238E27FC236}">
                <a16:creationId xmlns:a16="http://schemas.microsoft.com/office/drawing/2014/main" id="{5282FB4F-74A2-4FFD-89E5-F7AAAC4277D9}"/>
              </a:ext>
            </a:extLst>
          </p:cNvPr>
          <p:cNvSpPr/>
          <p:nvPr/>
        </p:nvSpPr>
        <p:spPr>
          <a:xfrm>
            <a:off x="11686564" y="4230896"/>
            <a:ext cx="335148" cy="225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6" name="Group 5">
            <a:extLst>
              <a:ext uri="{FF2B5EF4-FFF2-40B4-BE49-F238E27FC236}">
                <a16:creationId xmlns:a16="http://schemas.microsoft.com/office/drawing/2014/main" id="{FD02690D-1427-4B22-8283-103E9535ACDC}"/>
              </a:ext>
            </a:extLst>
          </p:cNvPr>
          <p:cNvGrpSpPr/>
          <p:nvPr/>
        </p:nvGrpSpPr>
        <p:grpSpPr>
          <a:xfrm>
            <a:off x="-70930" y="5618180"/>
            <a:ext cx="12167274" cy="1308914"/>
            <a:chOff x="-66556" y="5741894"/>
            <a:chExt cx="12167274" cy="1308914"/>
          </a:xfrm>
        </p:grpSpPr>
        <p:sp>
          <p:nvSpPr>
            <p:cNvPr id="68" name="Oval 67">
              <a:extLst>
                <a:ext uri="{FF2B5EF4-FFF2-40B4-BE49-F238E27FC236}">
                  <a16:creationId xmlns:a16="http://schemas.microsoft.com/office/drawing/2014/main" id="{F4FE7A1E-F9A9-4E83-8EC1-0B73098D32BA}"/>
                </a:ext>
              </a:extLst>
            </p:cNvPr>
            <p:cNvSpPr/>
            <p:nvPr/>
          </p:nvSpPr>
          <p:spPr>
            <a:xfrm>
              <a:off x="11648045" y="5798228"/>
              <a:ext cx="227235" cy="189704"/>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Oval 58">
              <a:extLst>
                <a:ext uri="{FF2B5EF4-FFF2-40B4-BE49-F238E27FC236}">
                  <a16:creationId xmlns:a16="http://schemas.microsoft.com/office/drawing/2014/main" id="{AED92452-8D7A-46B7-8D6E-7C365E869F87}"/>
                </a:ext>
              </a:extLst>
            </p:cNvPr>
            <p:cNvSpPr/>
            <p:nvPr/>
          </p:nvSpPr>
          <p:spPr>
            <a:xfrm>
              <a:off x="5256984" y="5741894"/>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Parallelogram 42">
              <a:extLst>
                <a:ext uri="{FF2B5EF4-FFF2-40B4-BE49-F238E27FC236}">
                  <a16:creationId xmlns:a16="http://schemas.microsoft.com/office/drawing/2014/main" id="{69F39EA3-76C1-4FD4-81D3-2284A344A6D2}"/>
                </a:ext>
              </a:extLst>
            </p:cNvPr>
            <p:cNvSpPr/>
            <p:nvPr/>
          </p:nvSpPr>
          <p:spPr>
            <a:xfrm>
              <a:off x="-66556" y="6077210"/>
              <a:ext cx="12167274" cy="973598"/>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endParaRPr lang="en-IE" sz="1400" b="1">
                <a:solidFill>
                  <a:schemeClr val="bg1"/>
                </a:solidFill>
              </a:endParaRPr>
            </a:p>
          </p:txBody>
        </p:sp>
        <p:sp>
          <p:nvSpPr>
            <p:cNvPr id="53" name="TextBox 52">
              <a:extLst>
                <a:ext uri="{FF2B5EF4-FFF2-40B4-BE49-F238E27FC236}">
                  <a16:creationId xmlns:a16="http://schemas.microsoft.com/office/drawing/2014/main" id="{12B1FF0B-E4E6-4D75-A69A-E216CFBF39F1}"/>
                </a:ext>
              </a:extLst>
            </p:cNvPr>
            <p:cNvSpPr txBox="1"/>
            <p:nvPr/>
          </p:nvSpPr>
          <p:spPr>
            <a:xfrm>
              <a:off x="535867" y="6153084"/>
              <a:ext cx="10958916" cy="867930"/>
            </a:xfrm>
            <a:prstGeom prst="rect">
              <a:avLst/>
            </a:prstGeom>
            <a:noFill/>
          </p:spPr>
          <p:txBody>
            <a:bodyPr wrap="square">
              <a:spAutoFit/>
            </a:bodyPr>
            <a:lstStyle/>
            <a:p>
              <a:pPr algn="ctr">
                <a:lnSpc>
                  <a:spcPct val="90000"/>
                </a:lnSpc>
              </a:pPr>
              <a:r>
                <a:rPr lang="en-IE" sz="1400" b="1">
                  <a:solidFill>
                    <a:schemeClr val="bg1"/>
                  </a:solidFill>
                </a:rPr>
                <a:t>Global Citizens is strongly inclined towards the view that developing countries can make progress given the right support and are deeply concerned about poverty in such countries at a personal level. This segment also places more trust than average in overseas aid organisations and multi-lateral organisations, and its motivation to help developing countries is based on a broad mix of values and sentiments. This segment  is also quite critical of more powerful countries, and their role over the years in propagating poverty in developing countries.</a:t>
              </a:r>
            </a:p>
          </p:txBody>
        </p:sp>
      </p:grpSp>
    </p:spTree>
    <p:extLst>
      <p:ext uri="{BB962C8B-B14F-4D97-AF65-F5344CB8AC3E}">
        <p14:creationId xmlns:p14="http://schemas.microsoft.com/office/powerpoint/2010/main" val="2637098688"/>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46896" y="150856"/>
            <a:ext cx="9787893" cy="370620"/>
          </a:xfrm>
        </p:spPr>
        <p:txBody>
          <a:bodyPr/>
          <a:lstStyle/>
          <a:p>
            <a:r>
              <a:rPr lang="en-IE"/>
              <a:t>Community Activists – Overseas Aid Profile</a:t>
            </a:r>
          </a:p>
        </p:txBody>
      </p:sp>
      <p:sp>
        <p:nvSpPr>
          <p:cNvPr id="28" name="Round Diagonal Corner Rectangle 27">
            <a:extLst>
              <a:ext uri="{FF2B5EF4-FFF2-40B4-BE49-F238E27FC236}">
                <a16:creationId xmlns:a16="http://schemas.microsoft.com/office/drawing/2014/main" id="{7A2A6FA9-EC2F-4675-8B05-336BA93E061D}"/>
              </a:ext>
            </a:extLst>
          </p:cNvPr>
          <p:cNvSpPr/>
          <p:nvPr/>
        </p:nvSpPr>
        <p:spPr>
          <a:xfrm>
            <a:off x="5275387" y="804365"/>
            <a:ext cx="3052182" cy="340298"/>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Developing Country Poverty Concern</a:t>
            </a:r>
          </a:p>
        </p:txBody>
      </p:sp>
      <p:graphicFrame>
        <p:nvGraphicFramePr>
          <p:cNvPr id="39" name="Object 2">
            <a:extLst>
              <a:ext uri="{FF2B5EF4-FFF2-40B4-BE49-F238E27FC236}">
                <a16:creationId xmlns:a16="http://schemas.microsoft.com/office/drawing/2014/main" id="{960D34FF-0F8B-4A31-8A8D-5BFB99C3EA15}"/>
              </a:ext>
            </a:extLst>
          </p:cNvPr>
          <p:cNvGraphicFramePr>
            <a:graphicFrameLocks noChangeAspect="1"/>
          </p:cNvGraphicFramePr>
          <p:nvPr/>
        </p:nvGraphicFramePr>
        <p:xfrm>
          <a:off x="1483229" y="1266154"/>
          <a:ext cx="3497704" cy="1731772"/>
        </p:xfrm>
        <a:graphic>
          <a:graphicData uri="http://schemas.openxmlformats.org/drawingml/2006/chart">
            <c:chart xmlns:c="http://schemas.openxmlformats.org/drawingml/2006/chart" xmlns:r="http://schemas.openxmlformats.org/officeDocument/2006/relationships" r:id="rId3"/>
          </a:graphicData>
        </a:graphic>
      </p:graphicFrame>
      <p:sp>
        <p:nvSpPr>
          <p:cNvPr id="50" name="Round Diagonal Corner Rectangle 27">
            <a:extLst>
              <a:ext uri="{FF2B5EF4-FFF2-40B4-BE49-F238E27FC236}">
                <a16:creationId xmlns:a16="http://schemas.microsoft.com/office/drawing/2014/main" id="{9C994F9F-9C11-4C33-8E85-4596593BDC97}"/>
              </a:ext>
            </a:extLst>
          </p:cNvPr>
          <p:cNvSpPr/>
          <p:nvPr/>
        </p:nvSpPr>
        <p:spPr>
          <a:xfrm>
            <a:off x="2007853" y="798939"/>
            <a:ext cx="2755531" cy="340298"/>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Minority Rights Concern</a:t>
            </a:r>
          </a:p>
        </p:txBody>
      </p:sp>
      <p:graphicFrame>
        <p:nvGraphicFramePr>
          <p:cNvPr id="52" name="Object 2">
            <a:extLst>
              <a:ext uri="{FF2B5EF4-FFF2-40B4-BE49-F238E27FC236}">
                <a16:creationId xmlns:a16="http://schemas.microsoft.com/office/drawing/2014/main" id="{1F11C625-ED4E-4AEF-8DF0-41B261687F40}"/>
              </a:ext>
            </a:extLst>
          </p:cNvPr>
          <p:cNvGraphicFramePr>
            <a:graphicFrameLocks noChangeAspect="1"/>
          </p:cNvGraphicFramePr>
          <p:nvPr/>
        </p:nvGraphicFramePr>
        <p:xfrm>
          <a:off x="5129449" y="1306780"/>
          <a:ext cx="3300348" cy="1722107"/>
        </p:xfrm>
        <a:graphic>
          <a:graphicData uri="http://schemas.openxmlformats.org/drawingml/2006/chart">
            <c:chart xmlns:c="http://schemas.openxmlformats.org/drawingml/2006/chart" xmlns:r="http://schemas.openxmlformats.org/officeDocument/2006/relationships" r:id="rId4"/>
          </a:graphicData>
        </a:graphic>
      </p:graphicFrame>
      <p:sp>
        <p:nvSpPr>
          <p:cNvPr id="75" name="Round Diagonal Corner Rectangle 27">
            <a:extLst>
              <a:ext uri="{FF2B5EF4-FFF2-40B4-BE49-F238E27FC236}">
                <a16:creationId xmlns:a16="http://schemas.microsoft.com/office/drawing/2014/main" id="{D8CE2CFA-8A5E-40B4-9DCB-A3D3FF4AC481}"/>
              </a:ext>
            </a:extLst>
          </p:cNvPr>
          <p:cNvSpPr/>
          <p:nvPr/>
        </p:nvSpPr>
        <p:spPr>
          <a:xfrm>
            <a:off x="659472" y="2973442"/>
            <a:ext cx="1953329" cy="340298"/>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Trust – Top 10 Rating</a:t>
            </a:r>
          </a:p>
        </p:txBody>
      </p:sp>
      <p:graphicFrame>
        <p:nvGraphicFramePr>
          <p:cNvPr id="79" name="Object 2">
            <a:extLst>
              <a:ext uri="{FF2B5EF4-FFF2-40B4-BE49-F238E27FC236}">
                <a16:creationId xmlns:a16="http://schemas.microsoft.com/office/drawing/2014/main" id="{BBFB2724-E2FA-4D48-A703-F65FDBC5C99C}"/>
              </a:ext>
            </a:extLst>
          </p:cNvPr>
          <p:cNvGraphicFramePr>
            <a:graphicFrameLocks noChangeAspect="1"/>
          </p:cNvGraphicFramePr>
          <p:nvPr/>
        </p:nvGraphicFramePr>
        <p:xfrm>
          <a:off x="8429798" y="1361785"/>
          <a:ext cx="3729674" cy="1678798"/>
        </p:xfrm>
        <a:graphic>
          <a:graphicData uri="http://schemas.openxmlformats.org/drawingml/2006/chart">
            <c:chart xmlns:c="http://schemas.openxmlformats.org/drawingml/2006/chart" xmlns:r="http://schemas.openxmlformats.org/officeDocument/2006/relationships" r:id="rId5"/>
          </a:graphicData>
        </a:graphic>
      </p:graphicFrame>
      <p:sp>
        <p:nvSpPr>
          <p:cNvPr id="81" name="Round Diagonal Corner Rectangle 27">
            <a:extLst>
              <a:ext uri="{FF2B5EF4-FFF2-40B4-BE49-F238E27FC236}">
                <a16:creationId xmlns:a16="http://schemas.microsoft.com/office/drawing/2014/main" id="{09BB973A-FBC6-4078-9925-CA548FC9ECE2}"/>
              </a:ext>
            </a:extLst>
          </p:cNvPr>
          <p:cNvSpPr/>
          <p:nvPr/>
        </p:nvSpPr>
        <p:spPr>
          <a:xfrm>
            <a:off x="8711917" y="803476"/>
            <a:ext cx="3337960" cy="340298"/>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Developing Countries Capability</a:t>
            </a:r>
          </a:p>
        </p:txBody>
      </p:sp>
      <p:graphicFrame>
        <p:nvGraphicFramePr>
          <p:cNvPr id="87" name="Object 2">
            <a:extLst>
              <a:ext uri="{FF2B5EF4-FFF2-40B4-BE49-F238E27FC236}">
                <a16:creationId xmlns:a16="http://schemas.microsoft.com/office/drawing/2014/main" id="{E239689F-1DF9-4DF6-91DE-DAA95E70B782}"/>
              </a:ext>
            </a:extLst>
          </p:cNvPr>
          <p:cNvGraphicFramePr>
            <a:graphicFrameLocks noChangeAspect="1"/>
          </p:cNvGraphicFramePr>
          <p:nvPr/>
        </p:nvGraphicFramePr>
        <p:xfrm>
          <a:off x="16571" y="3342862"/>
          <a:ext cx="3029976" cy="23041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Object 2">
            <a:extLst>
              <a:ext uri="{FF2B5EF4-FFF2-40B4-BE49-F238E27FC236}">
                <a16:creationId xmlns:a16="http://schemas.microsoft.com/office/drawing/2014/main" id="{A08728C6-73DB-4A82-BE36-EA7B336F6735}"/>
              </a:ext>
            </a:extLst>
          </p:cNvPr>
          <p:cNvGraphicFramePr>
            <a:graphicFrameLocks noChangeAspect="1"/>
          </p:cNvGraphicFramePr>
          <p:nvPr/>
        </p:nvGraphicFramePr>
        <p:xfrm>
          <a:off x="2858033" y="3347813"/>
          <a:ext cx="3646220" cy="2304127"/>
        </p:xfrm>
        <a:graphic>
          <a:graphicData uri="http://schemas.openxmlformats.org/drawingml/2006/chart">
            <c:chart xmlns:c="http://schemas.openxmlformats.org/drawingml/2006/chart" xmlns:r="http://schemas.openxmlformats.org/officeDocument/2006/relationships" r:id="rId7"/>
          </a:graphicData>
        </a:graphic>
      </p:graphicFrame>
      <p:sp>
        <p:nvSpPr>
          <p:cNvPr id="46" name="Round Diagonal Corner Rectangle 27">
            <a:extLst>
              <a:ext uri="{FF2B5EF4-FFF2-40B4-BE49-F238E27FC236}">
                <a16:creationId xmlns:a16="http://schemas.microsoft.com/office/drawing/2014/main" id="{A9EEC552-7945-4917-A20E-40E8BDA66947}"/>
              </a:ext>
            </a:extLst>
          </p:cNvPr>
          <p:cNvSpPr/>
          <p:nvPr/>
        </p:nvSpPr>
        <p:spPr>
          <a:xfrm>
            <a:off x="3115159" y="2946451"/>
            <a:ext cx="3001785" cy="340298"/>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Reasons to help Developing Countries</a:t>
            </a:r>
          </a:p>
        </p:txBody>
      </p:sp>
      <p:sp>
        <p:nvSpPr>
          <p:cNvPr id="37" name="Oval 36">
            <a:extLst>
              <a:ext uri="{FF2B5EF4-FFF2-40B4-BE49-F238E27FC236}">
                <a16:creationId xmlns:a16="http://schemas.microsoft.com/office/drawing/2014/main" id="{71BD53ED-2F99-4DB7-BCAF-6327A01480F8}"/>
              </a:ext>
            </a:extLst>
          </p:cNvPr>
          <p:cNvSpPr/>
          <p:nvPr/>
        </p:nvSpPr>
        <p:spPr>
          <a:xfrm>
            <a:off x="4105251" y="1416700"/>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24BDC527-282F-4E3E-8730-55B8EA9E1BCC}"/>
              </a:ext>
            </a:extLst>
          </p:cNvPr>
          <p:cNvSpPr/>
          <p:nvPr/>
        </p:nvSpPr>
        <p:spPr>
          <a:xfrm>
            <a:off x="10959568" y="2442945"/>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a:extLst>
              <a:ext uri="{FF2B5EF4-FFF2-40B4-BE49-F238E27FC236}">
                <a16:creationId xmlns:a16="http://schemas.microsoft.com/office/drawing/2014/main" id="{5BD701A5-1CFA-41C3-909A-A4C3FC9F4B76}"/>
              </a:ext>
            </a:extLst>
          </p:cNvPr>
          <p:cNvSpPr/>
          <p:nvPr/>
        </p:nvSpPr>
        <p:spPr>
          <a:xfrm>
            <a:off x="7388236" y="1464819"/>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2" name="Object 2">
            <a:extLst>
              <a:ext uri="{FF2B5EF4-FFF2-40B4-BE49-F238E27FC236}">
                <a16:creationId xmlns:a16="http://schemas.microsoft.com/office/drawing/2014/main" id="{E514D713-2B1C-4D42-8EA5-C87A5D640688}"/>
              </a:ext>
            </a:extLst>
          </p:cNvPr>
          <p:cNvGraphicFramePr>
            <a:graphicFrameLocks noChangeAspect="1"/>
          </p:cNvGraphicFramePr>
          <p:nvPr/>
        </p:nvGraphicFramePr>
        <p:xfrm>
          <a:off x="7821024" y="3274193"/>
          <a:ext cx="2942775" cy="2801387"/>
        </p:xfrm>
        <a:graphic>
          <a:graphicData uri="http://schemas.openxmlformats.org/drawingml/2006/chart">
            <c:chart xmlns:c="http://schemas.openxmlformats.org/drawingml/2006/chart" xmlns:r="http://schemas.openxmlformats.org/officeDocument/2006/relationships" r:id="rId8"/>
          </a:graphicData>
        </a:graphic>
      </p:graphicFrame>
      <p:sp>
        <p:nvSpPr>
          <p:cNvPr id="44" name="Round Diagonal Corner Rectangle 27">
            <a:extLst>
              <a:ext uri="{FF2B5EF4-FFF2-40B4-BE49-F238E27FC236}">
                <a16:creationId xmlns:a16="http://schemas.microsoft.com/office/drawing/2014/main" id="{3AC53C1A-F4EB-4992-9D92-D2D36E5C949E}"/>
              </a:ext>
            </a:extLst>
          </p:cNvPr>
          <p:cNvSpPr/>
          <p:nvPr/>
        </p:nvSpPr>
        <p:spPr>
          <a:xfrm>
            <a:off x="6406528" y="2946451"/>
            <a:ext cx="3276181" cy="340298"/>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Causes of Poverty in Developing Countries</a:t>
            </a:r>
          </a:p>
        </p:txBody>
      </p:sp>
      <p:sp>
        <p:nvSpPr>
          <p:cNvPr id="56" name="Oval 55">
            <a:extLst>
              <a:ext uri="{FF2B5EF4-FFF2-40B4-BE49-F238E27FC236}">
                <a16:creationId xmlns:a16="http://schemas.microsoft.com/office/drawing/2014/main" id="{B3D29FCA-71CE-4E6C-AACC-9EBADD0FAF5A}"/>
              </a:ext>
            </a:extLst>
          </p:cNvPr>
          <p:cNvSpPr/>
          <p:nvPr/>
        </p:nvSpPr>
        <p:spPr>
          <a:xfrm>
            <a:off x="2285835" y="4065163"/>
            <a:ext cx="417032"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57" name="Oval 56">
            <a:extLst>
              <a:ext uri="{FF2B5EF4-FFF2-40B4-BE49-F238E27FC236}">
                <a16:creationId xmlns:a16="http://schemas.microsoft.com/office/drawing/2014/main" id="{C77BAA65-9B17-4147-83FD-9679CC248FAF}"/>
              </a:ext>
            </a:extLst>
          </p:cNvPr>
          <p:cNvSpPr/>
          <p:nvPr/>
        </p:nvSpPr>
        <p:spPr>
          <a:xfrm>
            <a:off x="2370456" y="3537973"/>
            <a:ext cx="417032"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60" name="Oval 59">
            <a:extLst>
              <a:ext uri="{FF2B5EF4-FFF2-40B4-BE49-F238E27FC236}">
                <a16:creationId xmlns:a16="http://schemas.microsoft.com/office/drawing/2014/main" id="{5997C8FA-2BCA-40D0-9895-B4CBD8236010}"/>
              </a:ext>
            </a:extLst>
          </p:cNvPr>
          <p:cNvSpPr/>
          <p:nvPr/>
        </p:nvSpPr>
        <p:spPr>
          <a:xfrm>
            <a:off x="2212765" y="5035496"/>
            <a:ext cx="417032"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61" name="Oval 60">
            <a:extLst>
              <a:ext uri="{FF2B5EF4-FFF2-40B4-BE49-F238E27FC236}">
                <a16:creationId xmlns:a16="http://schemas.microsoft.com/office/drawing/2014/main" id="{04D06B14-706F-4840-B062-D473FD8C674E}"/>
              </a:ext>
            </a:extLst>
          </p:cNvPr>
          <p:cNvSpPr/>
          <p:nvPr/>
        </p:nvSpPr>
        <p:spPr>
          <a:xfrm>
            <a:off x="5379642" y="3469853"/>
            <a:ext cx="433746" cy="2479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a:extLst>
              <a:ext uri="{FF2B5EF4-FFF2-40B4-BE49-F238E27FC236}">
                <a16:creationId xmlns:a16="http://schemas.microsoft.com/office/drawing/2014/main" id="{67BE6D93-BFF3-499D-A279-E0A03743B7DD}"/>
              </a:ext>
            </a:extLst>
          </p:cNvPr>
          <p:cNvSpPr/>
          <p:nvPr/>
        </p:nvSpPr>
        <p:spPr>
          <a:xfrm>
            <a:off x="5184002" y="4294714"/>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63" name="Object 2">
            <a:extLst>
              <a:ext uri="{FF2B5EF4-FFF2-40B4-BE49-F238E27FC236}">
                <a16:creationId xmlns:a16="http://schemas.microsoft.com/office/drawing/2014/main" id="{4FD37FE7-61B3-412A-B08C-1C5BF36F5E6D}"/>
              </a:ext>
            </a:extLst>
          </p:cNvPr>
          <p:cNvGraphicFramePr>
            <a:graphicFrameLocks noChangeAspect="1"/>
          </p:cNvGraphicFramePr>
          <p:nvPr/>
        </p:nvGraphicFramePr>
        <p:xfrm>
          <a:off x="10065343" y="3279577"/>
          <a:ext cx="3425487" cy="2697325"/>
        </p:xfrm>
        <a:graphic>
          <a:graphicData uri="http://schemas.openxmlformats.org/drawingml/2006/chart">
            <c:chart xmlns:c="http://schemas.openxmlformats.org/drawingml/2006/chart" xmlns:r="http://schemas.openxmlformats.org/officeDocument/2006/relationships" r:id="rId9"/>
          </a:graphicData>
        </a:graphic>
      </p:graphicFrame>
      <p:sp>
        <p:nvSpPr>
          <p:cNvPr id="67" name="Round Diagonal Corner Rectangle 27">
            <a:extLst>
              <a:ext uri="{FF2B5EF4-FFF2-40B4-BE49-F238E27FC236}">
                <a16:creationId xmlns:a16="http://schemas.microsoft.com/office/drawing/2014/main" id="{F9DE55BD-33FE-42A5-90E3-E3E7C2768B6D}"/>
              </a:ext>
            </a:extLst>
          </p:cNvPr>
          <p:cNvSpPr/>
          <p:nvPr/>
        </p:nvSpPr>
        <p:spPr>
          <a:xfrm>
            <a:off x="9903858" y="2937992"/>
            <a:ext cx="2171363" cy="375747"/>
          </a:xfrm>
          <a:prstGeom prst="round2SameRect">
            <a:avLst/>
          </a:prstGeom>
          <a:solidFill>
            <a:schemeClr val="accent2">
              <a:lumMod val="75000"/>
              <a:alpha val="69804"/>
            </a:scheme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Irish Government Support Priorities</a:t>
            </a:r>
          </a:p>
        </p:txBody>
      </p:sp>
      <p:sp>
        <p:nvSpPr>
          <p:cNvPr id="68" name="Oval 67">
            <a:extLst>
              <a:ext uri="{FF2B5EF4-FFF2-40B4-BE49-F238E27FC236}">
                <a16:creationId xmlns:a16="http://schemas.microsoft.com/office/drawing/2014/main" id="{F4FE7A1E-F9A9-4E83-8EC1-0B73098D32BA}"/>
              </a:ext>
            </a:extLst>
          </p:cNvPr>
          <p:cNvSpPr/>
          <p:nvPr/>
        </p:nvSpPr>
        <p:spPr>
          <a:xfrm>
            <a:off x="11546888" y="5332252"/>
            <a:ext cx="335148"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a:extLst>
              <a:ext uri="{FF2B5EF4-FFF2-40B4-BE49-F238E27FC236}">
                <a16:creationId xmlns:a16="http://schemas.microsoft.com/office/drawing/2014/main" id="{E8EB31CB-C5F4-4058-ADF1-AA838295A0FF}"/>
              </a:ext>
            </a:extLst>
          </p:cNvPr>
          <p:cNvSpPr/>
          <p:nvPr/>
        </p:nvSpPr>
        <p:spPr>
          <a:xfrm>
            <a:off x="9110659" y="5226193"/>
            <a:ext cx="363883" cy="466675"/>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DDEEA09B-5D34-4563-9347-DD08A18C4825}"/>
              </a:ext>
            </a:extLst>
          </p:cNvPr>
          <p:cNvSpPr txBox="1"/>
          <p:nvPr/>
        </p:nvSpPr>
        <p:spPr>
          <a:xfrm>
            <a:off x="3397812" y="1136571"/>
            <a:ext cx="505267" cy="261610"/>
          </a:xfrm>
          <a:prstGeom prst="rect">
            <a:avLst/>
          </a:prstGeom>
          <a:noFill/>
        </p:spPr>
        <p:txBody>
          <a:bodyPr wrap="none" rtlCol="0">
            <a:spAutoFit/>
          </a:bodyPr>
          <a:lstStyle/>
          <a:p>
            <a:r>
              <a:rPr lang="en-US" sz="1050"/>
              <a:t>Total </a:t>
            </a:r>
            <a:endParaRPr lang="en-IE" sz="1050"/>
          </a:p>
        </p:txBody>
      </p:sp>
      <p:sp>
        <p:nvSpPr>
          <p:cNvPr id="33" name="TextBox 32">
            <a:extLst>
              <a:ext uri="{FF2B5EF4-FFF2-40B4-BE49-F238E27FC236}">
                <a16:creationId xmlns:a16="http://schemas.microsoft.com/office/drawing/2014/main" id="{2D6C1F70-F1AE-49FC-865A-795AB021CEC6}"/>
              </a:ext>
            </a:extLst>
          </p:cNvPr>
          <p:cNvSpPr txBox="1"/>
          <p:nvPr/>
        </p:nvSpPr>
        <p:spPr>
          <a:xfrm>
            <a:off x="4011561" y="1136571"/>
            <a:ext cx="1303562" cy="253916"/>
          </a:xfrm>
          <a:prstGeom prst="rect">
            <a:avLst/>
          </a:prstGeom>
          <a:noFill/>
        </p:spPr>
        <p:txBody>
          <a:bodyPr wrap="none" rtlCol="0">
            <a:spAutoFit/>
          </a:bodyPr>
          <a:lstStyle/>
          <a:p>
            <a:r>
              <a:rPr lang="en-US" sz="1050"/>
              <a:t>Community Activists</a:t>
            </a:r>
            <a:endParaRPr lang="en-IE" sz="1050"/>
          </a:p>
        </p:txBody>
      </p:sp>
      <p:sp>
        <p:nvSpPr>
          <p:cNvPr id="34" name="TextBox 33">
            <a:extLst>
              <a:ext uri="{FF2B5EF4-FFF2-40B4-BE49-F238E27FC236}">
                <a16:creationId xmlns:a16="http://schemas.microsoft.com/office/drawing/2014/main" id="{B01164CC-E2C1-416C-A285-6B5B497ECD6A}"/>
              </a:ext>
            </a:extLst>
          </p:cNvPr>
          <p:cNvSpPr txBox="1"/>
          <p:nvPr/>
        </p:nvSpPr>
        <p:spPr>
          <a:xfrm>
            <a:off x="6774487" y="1136571"/>
            <a:ext cx="505267" cy="261610"/>
          </a:xfrm>
          <a:prstGeom prst="rect">
            <a:avLst/>
          </a:prstGeom>
          <a:noFill/>
        </p:spPr>
        <p:txBody>
          <a:bodyPr wrap="none" rtlCol="0">
            <a:spAutoFit/>
          </a:bodyPr>
          <a:lstStyle/>
          <a:p>
            <a:r>
              <a:rPr lang="en-US" sz="1050"/>
              <a:t>Total </a:t>
            </a:r>
            <a:endParaRPr lang="en-IE" sz="1050"/>
          </a:p>
        </p:txBody>
      </p:sp>
      <p:sp>
        <p:nvSpPr>
          <p:cNvPr id="36" name="TextBox 35">
            <a:extLst>
              <a:ext uri="{FF2B5EF4-FFF2-40B4-BE49-F238E27FC236}">
                <a16:creationId xmlns:a16="http://schemas.microsoft.com/office/drawing/2014/main" id="{8A590696-07EB-44E5-A9D4-B7FCEA7E826B}"/>
              </a:ext>
            </a:extLst>
          </p:cNvPr>
          <p:cNvSpPr txBox="1"/>
          <p:nvPr/>
        </p:nvSpPr>
        <p:spPr>
          <a:xfrm>
            <a:off x="7388236" y="1136571"/>
            <a:ext cx="1303562" cy="253916"/>
          </a:xfrm>
          <a:prstGeom prst="rect">
            <a:avLst/>
          </a:prstGeom>
          <a:noFill/>
        </p:spPr>
        <p:txBody>
          <a:bodyPr wrap="none" rtlCol="0">
            <a:spAutoFit/>
          </a:bodyPr>
          <a:lstStyle/>
          <a:p>
            <a:r>
              <a:rPr lang="en-US" sz="1050"/>
              <a:t>Community Activists</a:t>
            </a:r>
            <a:endParaRPr lang="en-IE" sz="1050"/>
          </a:p>
        </p:txBody>
      </p:sp>
      <p:sp>
        <p:nvSpPr>
          <p:cNvPr id="40" name="TextBox 39">
            <a:extLst>
              <a:ext uri="{FF2B5EF4-FFF2-40B4-BE49-F238E27FC236}">
                <a16:creationId xmlns:a16="http://schemas.microsoft.com/office/drawing/2014/main" id="{C649F035-CFFB-4FDB-ACCD-F7032EF1542E}"/>
              </a:ext>
            </a:extLst>
          </p:cNvPr>
          <p:cNvSpPr txBox="1"/>
          <p:nvPr/>
        </p:nvSpPr>
        <p:spPr>
          <a:xfrm>
            <a:off x="10590926" y="1136571"/>
            <a:ext cx="505267" cy="261610"/>
          </a:xfrm>
          <a:prstGeom prst="rect">
            <a:avLst/>
          </a:prstGeom>
          <a:noFill/>
        </p:spPr>
        <p:txBody>
          <a:bodyPr wrap="none" rtlCol="0">
            <a:spAutoFit/>
          </a:bodyPr>
          <a:lstStyle/>
          <a:p>
            <a:r>
              <a:rPr lang="en-US" sz="1050"/>
              <a:t>Total </a:t>
            </a:r>
            <a:endParaRPr lang="en-IE" sz="1050"/>
          </a:p>
        </p:txBody>
      </p:sp>
      <p:sp>
        <p:nvSpPr>
          <p:cNvPr id="43" name="TextBox 42">
            <a:extLst>
              <a:ext uri="{FF2B5EF4-FFF2-40B4-BE49-F238E27FC236}">
                <a16:creationId xmlns:a16="http://schemas.microsoft.com/office/drawing/2014/main" id="{F498EE2E-9B5F-4F10-A40E-615ADBD4F37F}"/>
              </a:ext>
            </a:extLst>
          </p:cNvPr>
          <p:cNvSpPr txBox="1"/>
          <p:nvPr/>
        </p:nvSpPr>
        <p:spPr>
          <a:xfrm>
            <a:off x="10989539" y="1144265"/>
            <a:ext cx="1303562" cy="253916"/>
          </a:xfrm>
          <a:prstGeom prst="rect">
            <a:avLst/>
          </a:prstGeom>
          <a:noFill/>
        </p:spPr>
        <p:txBody>
          <a:bodyPr wrap="none" rtlCol="0">
            <a:spAutoFit/>
          </a:bodyPr>
          <a:lstStyle/>
          <a:p>
            <a:r>
              <a:rPr lang="en-US" sz="1050"/>
              <a:t>Community Activists</a:t>
            </a:r>
            <a:endParaRPr lang="en-IE" sz="1050"/>
          </a:p>
        </p:txBody>
      </p:sp>
      <p:graphicFrame>
        <p:nvGraphicFramePr>
          <p:cNvPr id="45" name="Chart 44">
            <a:extLst>
              <a:ext uri="{FF2B5EF4-FFF2-40B4-BE49-F238E27FC236}">
                <a16:creationId xmlns:a16="http://schemas.microsoft.com/office/drawing/2014/main" id="{0CCFA5FA-F7C0-4FB6-B1ED-AC90DE85761B}"/>
              </a:ext>
            </a:extLst>
          </p:cNvPr>
          <p:cNvGraphicFramePr/>
          <p:nvPr/>
        </p:nvGraphicFramePr>
        <p:xfrm>
          <a:off x="16571" y="947632"/>
          <a:ext cx="1788641" cy="1572663"/>
        </p:xfrm>
        <a:graphic>
          <a:graphicData uri="http://schemas.openxmlformats.org/drawingml/2006/chart">
            <c:chart xmlns:c="http://schemas.openxmlformats.org/drawingml/2006/chart" xmlns:r="http://schemas.openxmlformats.org/officeDocument/2006/relationships" r:id="rId10"/>
          </a:graphicData>
        </a:graphic>
      </p:graphicFrame>
      <p:sp>
        <p:nvSpPr>
          <p:cNvPr id="47" name="TextBox 46">
            <a:extLst>
              <a:ext uri="{FF2B5EF4-FFF2-40B4-BE49-F238E27FC236}">
                <a16:creationId xmlns:a16="http://schemas.microsoft.com/office/drawing/2014/main" id="{E2194760-3FD1-49CE-8427-DF1AC9DD9A93}"/>
              </a:ext>
            </a:extLst>
          </p:cNvPr>
          <p:cNvSpPr txBox="1"/>
          <p:nvPr/>
        </p:nvSpPr>
        <p:spPr>
          <a:xfrm>
            <a:off x="432304" y="1228996"/>
            <a:ext cx="808791" cy="769441"/>
          </a:xfrm>
          <a:prstGeom prst="rect">
            <a:avLst/>
          </a:prstGeom>
          <a:noFill/>
        </p:spPr>
        <p:txBody>
          <a:bodyPr wrap="square" rtlCol="0">
            <a:spAutoFit/>
          </a:bodyPr>
          <a:lstStyle/>
          <a:p>
            <a:pPr algn="ctr"/>
            <a:r>
              <a:rPr lang="en-US" sz="1600" b="1">
                <a:solidFill>
                  <a:schemeClr val="accent2">
                    <a:lumMod val="50000"/>
                  </a:schemeClr>
                </a:solidFill>
              </a:rPr>
              <a:t>10% </a:t>
            </a:r>
          </a:p>
          <a:p>
            <a:pPr algn="ctr"/>
            <a:r>
              <a:rPr lang="en-US" sz="1400" b="1">
                <a:solidFill>
                  <a:schemeClr val="accent2">
                    <a:lumMod val="50000"/>
                  </a:schemeClr>
                </a:solidFill>
              </a:rPr>
              <a:t>of All Adults</a:t>
            </a:r>
            <a:endParaRPr lang="en-IE" sz="1400" b="1">
              <a:solidFill>
                <a:schemeClr val="accent2">
                  <a:lumMod val="50000"/>
                </a:schemeClr>
              </a:solidFill>
            </a:endParaRPr>
          </a:p>
        </p:txBody>
      </p:sp>
      <p:sp>
        <p:nvSpPr>
          <p:cNvPr id="48" name="TextBox 47">
            <a:extLst>
              <a:ext uri="{FF2B5EF4-FFF2-40B4-BE49-F238E27FC236}">
                <a16:creationId xmlns:a16="http://schemas.microsoft.com/office/drawing/2014/main" id="{E79A0E51-0BDD-4E4E-A230-D573791BCD7A}"/>
              </a:ext>
            </a:extLst>
          </p:cNvPr>
          <p:cNvSpPr txBox="1"/>
          <p:nvPr/>
        </p:nvSpPr>
        <p:spPr>
          <a:xfrm>
            <a:off x="119510" y="2399570"/>
            <a:ext cx="1640193" cy="307777"/>
          </a:xfrm>
          <a:prstGeom prst="rect">
            <a:avLst/>
          </a:prstGeom>
          <a:noFill/>
        </p:spPr>
        <p:txBody>
          <a:bodyPr wrap="none" rtlCol="0">
            <a:spAutoFit/>
          </a:bodyPr>
          <a:lstStyle/>
          <a:p>
            <a:r>
              <a:rPr lang="en-US" sz="1400" i="1"/>
              <a:t>370,000  individuals</a:t>
            </a:r>
            <a:endParaRPr lang="en-IE" sz="1400" i="1"/>
          </a:p>
        </p:txBody>
      </p:sp>
      <p:sp>
        <p:nvSpPr>
          <p:cNvPr id="49" name="Oval 48">
            <a:extLst>
              <a:ext uri="{FF2B5EF4-FFF2-40B4-BE49-F238E27FC236}">
                <a16:creationId xmlns:a16="http://schemas.microsoft.com/office/drawing/2014/main" id="{05F182C4-800D-40AB-8EA1-0160CA22574D}"/>
              </a:ext>
            </a:extLst>
          </p:cNvPr>
          <p:cNvSpPr/>
          <p:nvPr/>
        </p:nvSpPr>
        <p:spPr>
          <a:xfrm>
            <a:off x="5352545" y="3724670"/>
            <a:ext cx="433746" cy="2479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1" name="Oval 50">
            <a:extLst>
              <a:ext uri="{FF2B5EF4-FFF2-40B4-BE49-F238E27FC236}">
                <a16:creationId xmlns:a16="http://schemas.microsoft.com/office/drawing/2014/main" id="{C63538FE-5145-4E3B-BAE8-19E430DAC516}"/>
              </a:ext>
            </a:extLst>
          </p:cNvPr>
          <p:cNvSpPr/>
          <p:nvPr/>
        </p:nvSpPr>
        <p:spPr>
          <a:xfrm>
            <a:off x="5219828" y="5166662"/>
            <a:ext cx="433746" cy="205977"/>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3" name="Oval 52">
            <a:extLst>
              <a:ext uri="{FF2B5EF4-FFF2-40B4-BE49-F238E27FC236}">
                <a16:creationId xmlns:a16="http://schemas.microsoft.com/office/drawing/2014/main" id="{EB6AB7C5-871F-4CE0-B5FF-232054D453D1}"/>
              </a:ext>
            </a:extLst>
          </p:cNvPr>
          <p:cNvSpPr/>
          <p:nvPr/>
        </p:nvSpPr>
        <p:spPr>
          <a:xfrm>
            <a:off x="9263091" y="4964493"/>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4" name="Oval 53">
            <a:extLst>
              <a:ext uri="{FF2B5EF4-FFF2-40B4-BE49-F238E27FC236}">
                <a16:creationId xmlns:a16="http://schemas.microsoft.com/office/drawing/2014/main" id="{B7BAEE80-F57C-40C5-910D-525E4CF95FA6}"/>
              </a:ext>
            </a:extLst>
          </p:cNvPr>
          <p:cNvSpPr/>
          <p:nvPr/>
        </p:nvSpPr>
        <p:spPr>
          <a:xfrm>
            <a:off x="9263091" y="4151887"/>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5" name="Rectangle 54">
            <a:extLst>
              <a:ext uri="{FF2B5EF4-FFF2-40B4-BE49-F238E27FC236}">
                <a16:creationId xmlns:a16="http://schemas.microsoft.com/office/drawing/2014/main" id="{03CB11ED-F65C-4EB3-A7B1-40780DA9A07F}"/>
              </a:ext>
            </a:extLst>
          </p:cNvPr>
          <p:cNvSpPr/>
          <p:nvPr/>
        </p:nvSpPr>
        <p:spPr>
          <a:xfrm>
            <a:off x="9224717" y="3437207"/>
            <a:ext cx="335148" cy="225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9" name="Rectangle 58">
            <a:extLst>
              <a:ext uri="{FF2B5EF4-FFF2-40B4-BE49-F238E27FC236}">
                <a16:creationId xmlns:a16="http://schemas.microsoft.com/office/drawing/2014/main" id="{D45BB427-8B67-4E44-B111-26BD6F7954D8}"/>
              </a:ext>
            </a:extLst>
          </p:cNvPr>
          <p:cNvSpPr/>
          <p:nvPr/>
        </p:nvSpPr>
        <p:spPr>
          <a:xfrm>
            <a:off x="9148327" y="3702093"/>
            <a:ext cx="290133" cy="225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4" name="Rectangle 63">
            <a:extLst>
              <a:ext uri="{FF2B5EF4-FFF2-40B4-BE49-F238E27FC236}">
                <a16:creationId xmlns:a16="http://schemas.microsoft.com/office/drawing/2014/main" id="{2013F91F-9D72-410B-A6C1-E446A4A04572}"/>
              </a:ext>
            </a:extLst>
          </p:cNvPr>
          <p:cNvSpPr/>
          <p:nvPr/>
        </p:nvSpPr>
        <p:spPr>
          <a:xfrm>
            <a:off x="9071937" y="3966979"/>
            <a:ext cx="252822" cy="184908"/>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5" name="Oval 64">
            <a:extLst>
              <a:ext uri="{FF2B5EF4-FFF2-40B4-BE49-F238E27FC236}">
                <a16:creationId xmlns:a16="http://schemas.microsoft.com/office/drawing/2014/main" id="{65F4A9E8-3AB5-403E-8DCB-9F427B4C2916}"/>
              </a:ext>
            </a:extLst>
          </p:cNvPr>
          <p:cNvSpPr/>
          <p:nvPr/>
        </p:nvSpPr>
        <p:spPr>
          <a:xfrm>
            <a:off x="9150842" y="4689169"/>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1" name="Rectangle 70">
            <a:extLst>
              <a:ext uri="{FF2B5EF4-FFF2-40B4-BE49-F238E27FC236}">
                <a16:creationId xmlns:a16="http://schemas.microsoft.com/office/drawing/2014/main" id="{5E74195C-9115-474B-BBA7-97BD4C5EC120}"/>
              </a:ext>
            </a:extLst>
          </p:cNvPr>
          <p:cNvSpPr/>
          <p:nvPr/>
        </p:nvSpPr>
        <p:spPr>
          <a:xfrm>
            <a:off x="11692229" y="3426095"/>
            <a:ext cx="335148" cy="225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2" name="Oval 71">
            <a:extLst>
              <a:ext uri="{FF2B5EF4-FFF2-40B4-BE49-F238E27FC236}">
                <a16:creationId xmlns:a16="http://schemas.microsoft.com/office/drawing/2014/main" id="{2D0AF4B1-F796-470D-A147-1EEC89E1162E}"/>
              </a:ext>
            </a:extLst>
          </p:cNvPr>
          <p:cNvSpPr/>
          <p:nvPr/>
        </p:nvSpPr>
        <p:spPr>
          <a:xfrm>
            <a:off x="11181589" y="1513268"/>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3" name="Rectangle 72">
            <a:extLst>
              <a:ext uri="{FF2B5EF4-FFF2-40B4-BE49-F238E27FC236}">
                <a16:creationId xmlns:a16="http://schemas.microsoft.com/office/drawing/2014/main" id="{3F22A339-3F57-48CA-8E45-7AF5DE9A0704}"/>
              </a:ext>
            </a:extLst>
          </p:cNvPr>
          <p:cNvSpPr/>
          <p:nvPr/>
        </p:nvSpPr>
        <p:spPr>
          <a:xfrm>
            <a:off x="10959568" y="1982701"/>
            <a:ext cx="340966"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4" name="Rectangle 73">
            <a:extLst>
              <a:ext uri="{FF2B5EF4-FFF2-40B4-BE49-F238E27FC236}">
                <a16:creationId xmlns:a16="http://schemas.microsoft.com/office/drawing/2014/main" id="{181974E6-160E-4D8E-9E7E-4C5FDEFCEA1D}"/>
              </a:ext>
            </a:extLst>
          </p:cNvPr>
          <p:cNvSpPr/>
          <p:nvPr/>
        </p:nvSpPr>
        <p:spPr>
          <a:xfrm>
            <a:off x="3860247" y="1933878"/>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 name="Table 3">
            <a:extLst>
              <a:ext uri="{FF2B5EF4-FFF2-40B4-BE49-F238E27FC236}">
                <a16:creationId xmlns:a16="http://schemas.microsoft.com/office/drawing/2014/main" id="{84E1F89B-4DA2-4800-974A-D62A7EA0E55F}"/>
              </a:ext>
            </a:extLst>
          </p:cNvPr>
          <p:cNvGraphicFramePr>
            <a:graphicFrameLocks noGrp="1"/>
          </p:cNvGraphicFramePr>
          <p:nvPr/>
        </p:nvGraphicFramePr>
        <p:xfrm>
          <a:off x="9392291" y="3439908"/>
          <a:ext cx="1511300" cy="2149196"/>
        </p:xfrm>
        <a:graphic>
          <a:graphicData uri="http://schemas.openxmlformats.org/drawingml/2006/table">
            <a:tbl>
              <a:tblPr>
                <a:tableStyleId>{5C22544A-7EE6-4342-B048-85BDC9FD1C3A}</a:tableStyleId>
              </a:tblPr>
              <a:tblGrid>
                <a:gridCol w="1511300">
                  <a:extLst>
                    <a:ext uri="{9D8B030D-6E8A-4147-A177-3AD203B41FA5}">
                      <a16:colId xmlns:a16="http://schemas.microsoft.com/office/drawing/2014/main" val="1832943640"/>
                    </a:ext>
                  </a:extLst>
                </a:gridCol>
              </a:tblGrid>
              <a:tr h="307028">
                <a:tc>
                  <a:txBody>
                    <a:bodyPr/>
                    <a:lstStyle/>
                    <a:p>
                      <a:pPr algn="r" fontAlgn="t"/>
                      <a:r>
                        <a:rPr lang="en-IE" sz="900" b="1" u="none" strike="noStrike">
                          <a:solidFill>
                            <a:schemeClr val="tx1">
                              <a:lumMod val="75000"/>
                              <a:lumOff val="25000"/>
                            </a:schemeClr>
                          </a:solidFill>
                          <a:effectLst/>
                        </a:rPr>
                        <a:t>Health</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3791511"/>
                  </a:ext>
                </a:extLst>
              </a:tr>
              <a:tr h="307028">
                <a:tc>
                  <a:txBody>
                    <a:bodyPr/>
                    <a:lstStyle/>
                    <a:p>
                      <a:pPr algn="r" fontAlgn="t"/>
                      <a:r>
                        <a:rPr lang="en-IE" sz="900" b="1" u="none" strike="noStrike">
                          <a:solidFill>
                            <a:schemeClr val="tx1">
                              <a:lumMod val="75000"/>
                              <a:lumOff val="25000"/>
                            </a:schemeClr>
                          </a:solidFill>
                          <a:effectLst/>
                        </a:rPr>
                        <a:t>Education</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47873520"/>
                  </a:ext>
                </a:extLst>
              </a:tr>
              <a:tr h="307028">
                <a:tc>
                  <a:txBody>
                    <a:bodyPr/>
                    <a:lstStyle/>
                    <a:p>
                      <a:pPr algn="r" fontAlgn="t"/>
                      <a:r>
                        <a:rPr lang="en-IE" sz="900" b="1" u="none" strike="noStrike">
                          <a:solidFill>
                            <a:schemeClr val="tx1">
                              <a:lumMod val="75000"/>
                              <a:lumOff val="25000"/>
                            </a:schemeClr>
                          </a:solidFill>
                          <a:effectLst/>
                        </a:rPr>
                        <a:t>Water</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69980145"/>
                  </a:ext>
                </a:extLst>
              </a:tr>
              <a:tr h="307028">
                <a:tc>
                  <a:txBody>
                    <a:bodyPr/>
                    <a:lstStyle/>
                    <a:p>
                      <a:pPr algn="r" fontAlgn="t"/>
                      <a:r>
                        <a:rPr lang="en-IE" sz="900" b="1" u="none" strike="noStrike">
                          <a:solidFill>
                            <a:schemeClr val="tx1">
                              <a:lumMod val="75000"/>
                              <a:lumOff val="25000"/>
                            </a:schemeClr>
                          </a:solidFill>
                          <a:effectLst/>
                        </a:rPr>
                        <a:t>Governance </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43914633"/>
                  </a:ext>
                </a:extLst>
              </a:tr>
              <a:tr h="307028">
                <a:tc>
                  <a:txBody>
                    <a:bodyPr/>
                    <a:lstStyle/>
                    <a:p>
                      <a:pPr algn="r" fontAlgn="t"/>
                      <a:r>
                        <a:rPr lang="en-IE" sz="900" b="1" u="none" strike="noStrike">
                          <a:solidFill>
                            <a:schemeClr val="tx1">
                              <a:lumMod val="75000"/>
                              <a:lumOff val="25000"/>
                            </a:schemeClr>
                          </a:solidFill>
                          <a:effectLst/>
                        </a:rPr>
                        <a:t>Economic Growth</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17061850"/>
                  </a:ext>
                </a:extLst>
              </a:tr>
              <a:tr h="307028">
                <a:tc>
                  <a:txBody>
                    <a:bodyPr/>
                    <a:lstStyle/>
                    <a:p>
                      <a:pPr algn="r" fontAlgn="t"/>
                      <a:r>
                        <a:rPr lang="en-IE" sz="900" b="1" u="none" strike="noStrike">
                          <a:solidFill>
                            <a:schemeClr val="tx1">
                              <a:lumMod val="75000"/>
                              <a:lumOff val="25000"/>
                            </a:schemeClr>
                          </a:solidFill>
                          <a:effectLst/>
                        </a:rPr>
                        <a:t>Women's Equality</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966945101"/>
                  </a:ext>
                </a:extLst>
              </a:tr>
              <a:tr h="307028">
                <a:tc>
                  <a:txBody>
                    <a:bodyPr/>
                    <a:lstStyle/>
                    <a:p>
                      <a:pPr algn="r" fontAlgn="t"/>
                      <a:r>
                        <a:rPr lang="en-IE" sz="900" b="1" u="none" strike="noStrike">
                          <a:solidFill>
                            <a:schemeClr val="tx1">
                              <a:lumMod val="75000"/>
                              <a:lumOff val="25000"/>
                            </a:schemeClr>
                          </a:solidFill>
                          <a:effectLst/>
                        </a:rPr>
                        <a:t>Migration &amp; refugee flows</a:t>
                      </a:r>
                      <a:endParaRPr lang="en-IE" sz="900" b="1" i="0" u="none" strike="noStrike">
                        <a:solidFill>
                          <a:schemeClr val="tx1">
                            <a:lumMod val="75000"/>
                            <a:lumOff val="25000"/>
                          </a:schemeClr>
                        </a:solidFill>
                        <a:effectLst/>
                        <a:latin typeface="Tahoma" panose="020B0604030504040204" pitchFamily="34" charset="0"/>
                      </a:endParaRPr>
                    </a:p>
                  </a:txBody>
                  <a:tcPr marL="8336" marR="8336" marT="8336"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43355845"/>
                  </a:ext>
                </a:extLst>
              </a:tr>
            </a:tbl>
          </a:graphicData>
        </a:graphic>
      </p:graphicFrame>
      <p:sp>
        <p:nvSpPr>
          <p:cNvPr id="70" name="Oval 69">
            <a:extLst>
              <a:ext uri="{FF2B5EF4-FFF2-40B4-BE49-F238E27FC236}">
                <a16:creationId xmlns:a16="http://schemas.microsoft.com/office/drawing/2014/main" id="{AA3EB2A1-3DE1-46D6-AA40-9EC13B6AB04B}"/>
              </a:ext>
            </a:extLst>
          </p:cNvPr>
          <p:cNvSpPr/>
          <p:nvPr/>
        </p:nvSpPr>
        <p:spPr>
          <a:xfrm>
            <a:off x="11542027" y="4985783"/>
            <a:ext cx="335148"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5" name="Table 4">
            <a:extLst>
              <a:ext uri="{FF2B5EF4-FFF2-40B4-BE49-F238E27FC236}">
                <a16:creationId xmlns:a16="http://schemas.microsoft.com/office/drawing/2014/main" id="{AB5DF783-4B8B-44BD-8E13-152FB44078AA}"/>
              </a:ext>
            </a:extLst>
          </p:cNvPr>
          <p:cNvGraphicFramePr>
            <a:graphicFrameLocks noGrp="1"/>
          </p:cNvGraphicFramePr>
          <p:nvPr/>
        </p:nvGraphicFramePr>
        <p:xfrm>
          <a:off x="6100804" y="3388301"/>
          <a:ext cx="2195483" cy="2491159"/>
        </p:xfrm>
        <a:graphic>
          <a:graphicData uri="http://schemas.openxmlformats.org/drawingml/2006/table">
            <a:tbl>
              <a:tblPr>
                <a:tableStyleId>{5C22544A-7EE6-4342-B048-85BDC9FD1C3A}</a:tableStyleId>
              </a:tblPr>
              <a:tblGrid>
                <a:gridCol w="2195483">
                  <a:extLst>
                    <a:ext uri="{9D8B030D-6E8A-4147-A177-3AD203B41FA5}">
                      <a16:colId xmlns:a16="http://schemas.microsoft.com/office/drawing/2014/main" val="102467994"/>
                    </a:ext>
                  </a:extLst>
                </a:gridCol>
              </a:tblGrid>
              <a:tr h="310945">
                <a:tc>
                  <a:txBody>
                    <a:bodyPr/>
                    <a:lstStyle/>
                    <a:p>
                      <a:pPr algn="r" fontAlgn="t"/>
                      <a:r>
                        <a:rPr lang="en-US" sz="800" b="1" u="none" strike="noStrike">
                          <a:solidFill>
                            <a:schemeClr val="tx1">
                              <a:lumMod val="75000"/>
                              <a:lumOff val="25000"/>
                            </a:schemeClr>
                          </a:solidFill>
                          <a:effectLst/>
                        </a:rPr>
                        <a:t>Government and private sector corruption in those countries</a:t>
                      </a:r>
                      <a:endParaRPr lang="en-US"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3165800369"/>
                  </a:ext>
                </a:extLst>
              </a:tr>
              <a:tr h="228600">
                <a:tc>
                  <a:txBody>
                    <a:bodyPr/>
                    <a:lstStyle/>
                    <a:p>
                      <a:pPr algn="r" fontAlgn="t"/>
                      <a:r>
                        <a:rPr lang="en-IE" sz="800" b="1" u="none" strike="noStrike">
                          <a:solidFill>
                            <a:schemeClr val="tx1">
                              <a:lumMod val="75000"/>
                              <a:lumOff val="25000"/>
                            </a:schemeClr>
                          </a:solidFill>
                          <a:effectLst/>
                        </a:rPr>
                        <a:t>War and conflict</a:t>
                      </a:r>
                      <a:endParaRPr lang="en-IE"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3545562552"/>
                  </a:ext>
                </a:extLst>
              </a:tr>
              <a:tr h="314325">
                <a:tc>
                  <a:txBody>
                    <a:bodyPr/>
                    <a:lstStyle/>
                    <a:p>
                      <a:pPr algn="r" fontAlgn="t"/>
                      <a:r>
                        <a:rPr lang="en-IE" sz="800" b="1" u="none" strike="noStrike">
                          <a:solidFill>
                            <a:schemeClr val="tx1">
                              <a:lumMod val="75000"/>
                              <a:lumOff val="25000"/>
                            </a:schemeClr>
                          </a:solidFill>
                          <a:effectLst/>
                        </a:rPr>
                        <a:t>Government inefficiency or incompetence</a:t>
                      </a:r>
                      <a:endParaRPr lang="en-IE"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1545387335"/>
                  </a:ext>
                </a:extLst>
              </a:tr>
              <a:tr h="200025">
                <a:tc>
                  <a:txBody>
                    <a:bodyPr/>
                    <a:lstStyle/>
                    <a:p>
                      <a:pPr algn="r" fontAlgn="t"/>
                      <a:r>
                        <a:rPr lang="en-US" sz="800" b="1" u="none" strike="noStrike">
                          <a:solidFill>
                            <a:schemeClr val="tx1">
                              <a:lumMod val="75000"/>
                              <a:lumOff val="25000"/>
                            </a:schemeClr>
                          </a:solidFill>
                          <a:effectLst/>
                        </a:rPr>
                        <a:t>Rich countries tend to exploit developing countries</a:t>
                      </a:r>
                      <a:endParaRPr lang="en-US"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653973612"/>
                  </a:ext>
                </a:extLst>
              </a:tr>
              <a:tr h="257175">
                <a:tc>
                  <a:txBody>
                    <a:bodyPr/>
                    <a:lstStyle/>
                    <a:p>
                      <a:pPr algn="r" fontAlgn="t"/>
                      <a:r>
                        <a:rPr lang="en-US" sz="800" b="1" u="none" strike="noStrike">
                          <a:solidFill>
                            <a:schemeClr val="tx1">
                              <a:lumMod val="75000"/>
                              <a:lumOff val="25000"/>
                            </a:schemeClr>
                          </a:solidFill>
                          <a:effectLst/>
                        </a:rPr>
                        <a:t>Weak institutions in those countries </a:t>
                      </a:r>
                      <a:endParaRPr lang="en-US"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342647030"/>
                  </a:ext>
                </a:extLst>
              </a:tr>
              <a:tr h="304800">
                <a:tc>
                  <a:txBody>
                    <a:bodyPr/>
                    <a:lstStyle/>
                    <a:p>
                      <a:pPr algn="r" fontAlgn="t"/>
                      <a:r>
                        <a:rPr lang="en-US" sz="800" b="1" u="none" strike="noStrike">
                          <a:solidFill>
                            <a:schemeClr val="tx1">
                              <a:lumMod val="75000"/>
                              <a:lumOff val="25000"/>
                            </a:schemeClr>
                          </a:solidFill>
                          <a:effectLst/>
                        </a:rPr>
                        <a:t>The global economic system </a:t>
                      </a:r>
                      <a:r>
                        <a:rPr lang="en-US" sz="800" b="1" u="none" strike="noStrike" err="1">
                          <a:solidFill>
                            <a:schemeClr val="tx1">
                              <a:lumMod val="75000"/>
                              <a:lumOff val="25000"/>
                            </a:schemeClr>
                          </a:solidFill>
                          <a:effectLst/>
                        </a:rPr>
                        <a:t>favours</a:t>
                      </a:r>
                      <a:r>
                        <a:rPr lang="en-US" sz="800" b="1" u="none" strike="noStrike">
                          <a:solidFill>
                            <a:schemeClr val="tx1">
                              <a:lumMod val="75000"/>
                              <a:lumOff val="25000"/>
                            </a:schemeClr>
                          </a:solidFill>
                          <a:effectLst/>
                        </a:rPr>
                        <a:t> richer countries</a:t>
                      </a:r>
                      <a:endParaRPr lang="en-US"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529754548"/>
                  </a:ext>
                </a:extLst>
              </a:tr>
              <a:tr h="304800">
                <a:tc>
                  <a:txBody>
                    <a:bodyPr/>
                    <a:lstStyle/>
                    <a:p>
                      <a:pPr algn="r" fontAlgn="t"/>
                      <a:r>
                        <a:rPr lang="en-US" sz="800" b="1" u="none" strike="noStrike">
                          <a:solidFill>
                            <a:schemeClr val="tx1">
                              <a:lumMod val="75000"/>
                              <a:lumOff val="25000"/>
                            </a:schemeClr>
                          </a:solidFill>
                          <a:effectLst/>
                        </a:rPr>
                        <a:t>Wealthy countries support authoritarian regimes for their own political interests</a:t>
                      </a:r>
                      <a:endParaRPr lang="en-US"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3420786108"/>
                  </a:ext>
                </a:extLst>
              </a:tr>
              <a:tr h="219075">
                <a:tc>
                  <a:txBody>
                    <a:bodyPr/>
                    <a:lstStyle/>
                    <a:p>
                      <a:pPr algn="r" fontAlgn="t"/>
                      <a:r>
                        <a:rPr lang="en-US" sz="800" b="1" u="none" strike="noStrike">
                          <a:solidFill>
                            <a:schemeClr val="tx1">
                              <a:lumMod val="75000"/>
                              <a:lumOff val="25000"/>
                            </a:schemeClr>
                          </a:solidFill>
                          <a:effectLst/>
                        </a:rPr>
                        <a:t>High debt burden for developing countries</a:t>
                      </a:r>
                      <a:endParaRPr lang="en-US"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1019536535"/>
                  </a:ext>
                </a:extLst>
              </a:tr>
              <a:tr h="351414">
                <a:tc>
                  <a:txBody>
                    <a:bodyPr/>
                    <a:lstStyle/>
                    <a:p>
                      <a:pPr algn="r" fontAlgn="t"/>
                      <a:r>
                        <a:rPr lang="en-IE" sz="800" b="1" u="none" strike="noStrike">
                          <a:solidFill>
                            <a:schemeClr val="tx1">
                              <a:lumMod val="75000"/>
                              <a:lumOff val="25000"/>
                            </a:schemeClr>
                          </a:solidFill>
                          <a:effectLst/>
                        </a:rPr>
                        <a:t>Legacy of colonialism</a:t>
                      </a:r>
                      <a:endParaRPr lang="en-IE" sz="800" b="1" i="0" u="none" strike="noStrike">
                        <a:solidFill>
                          <a:schemeClr val="tx1">
                            <a:lumMod val="75000"/>
                            <a:lumOff val="25000"/>
                          </a:schemeClr>
                        </a:solidFill>
                        <a:effectLst/>
                        <a:latin typeface="Tahoma" panose="020B0604030504040204" pitchFamily="34" charset="0"/>
                      </a:endParaRPr>
                    </a:p>
                  </a:txBody>
                  <a:tcPr marL="8118" marR="8118" marT="8118" marB="0">
                    <a:noFill/>
                  </a:tcPr>
                </a:tc>
                <a:extLst>
                  <a:ext uri="{0D108BD9-81ED-4DB2-BD59-A6C34878D82A}">
                    <a16:rowId xmlns:a16="http://schemas.microsoft.com/office/drawing/2014/main" val="4012713218"/>
                  </a:ext>
                </a:extLst>
              </a:tr>
            </a:tbl>
          </a:graphicData>
        </a:graphic>
      </p:graphicFrame>
      <p:sp>
        <p:nvSpPr>
          <p:cNvPr id="76" name="Parallelogram 75">
            <a:extLst>
              <a:ext uri="{FF2B5EF4-FFF2-40B4-BE49-F238E27FC236}">
                <a16:creationId xmlns:a16="http://schemas.microsoft.com/office/drawing/2014/main" id="{8A6A51BA-27DB-4310-BB1E-64A54315019B}"/>
              </a:ext>
            </a:extLst>
          </p:cNvPr>
          <p:cNvSpPr/>
          <p:nvPr/>
        </p:nvSpPr>
        <p:spPr>
          <a:xfrm>
            <a:off x="432304" y="5790338"/>
            <a:ext cx="11382479" cy="920747"/>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IE" sz="1400" b="1">
                <a:solidFill>
                  <a:schemeClr val="bg1"/>
                </a:solidFill>
              </a:rPr>
              <a:t>Practically all individuals in Community Activists express concern about poverty in developing countries, with approaching three-quarters of them of the view that such countries can make real progress with the correct supports in place. Motivated to support helping developing countries on the basis of basic human rights and a sense of shared humanity, this segment attributes poverty in those countries to the behaviour and policies of wealthy, powerful, countries.</a:t>
            </a:r>
          </a:p>
        </p:txBody>
      </p:sp>
    </p:spTree>
    <p:extLst>
      <p:ext uri="{BB962C8B-B14F-4D97-AF65-F5344CB8AC3E}">
        <p14:creationId xmlns:p14="http://schemas.microsoft.com/office/powerpoint/2010/main" val="3584414520"/>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46896" y="150856"/>
            <a:ext cx="9787893" cy="370620"/>
          </a:xfrm>
        </p:spPr>
        <p:txBody>
          <a:bodyPr/>
          <a:lstStyle/>
          <a:p>
            <a:r>
              <a:rPr lang="en-IE"/>
              <a:t>European Multilateralists – Overseas Aid Profile</a:t>
            </a:r>
          </a:p>
        </p:txBody>
      </p:sp>
      <p:sp>
        <p:nvSpPr>
          <p:cNvPr id="28" name="Round Diagonal Corner Rectangle 27">
            <a:extLst>
              <a:ext uri="{FF2B5EF4-FFF2-40B4-BE49-F238E27FC236}">
                <a16:creationId xmlns:a16="http://schemas.microsoft.com/office/drawing/2014/main" id="{7A2A6FA9-EC2F-4675-8B05-336BA93E061D}"/>
              </a:ext>
            </a:extLst>
          </p:cNvPr>
          <p:cNvSpPr/>
          <p:nvPr/>
        </p:nvSpPr>
        <p:spPr>
          <a:xfrm>
            <a:off x="5275387" y="804365"/>
            <a:ext cx="3052182" cy="340298"/>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Developing Country Poverty Concern</a:t>
            </a:r>
          </a:p>
        </p:txBody>
      </p:sp>
      <p:graphicFrame>
        <p:nvGraphicFramePr>
          <p:cNvPr id="35" name="Chart 34">
            <a:extLst>
              <a:ext uri="{FF2B5EF4-FFF2-40B4-BE49-F238E27FC236}">
                <a16:creationId xmlns:a16="http://schemas.microsoft.com/office/drawing/2014/main" id="{250F8E10-FA08-486B-8E1C-70BB28E9CB05}"/>
              </a:ext>
            </a:extLst>
          </p:cNvPr>
          <p:cNvGraphicFramePr/>
          <p:nvPr/>
        </p:nvGraphicFramePr>
        <p:xfrm>
          <a:off x="0" y="632575"/>
          <a:ext cx="1788641" cy="157266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0FB7D9FF-ABB5-4A93-B178-5D934CA842B3}"/>
              </a:ext>
            </a:extLst>
          </p:cNvPr>
          <p:cNvSpPr txBox="1"/>
          <p:nvPr/>
        </p:nvSpPr>
        <p:spPr>
          <a:xfrm>
            <a:off x="415733" y="913939"/>
            <a:ext cx="808791" cy="769441"/>
          </a:xfrm>
          <a:prstGeom prst="rect">
            <a:avLst/>
          </a:prstGeom>
          <a:noFill/>
        </p:spPr>
        <p:txBody>
          <a:bodyPr wrap="square" rtlCol="0">
            <a:spAutoFit/>
          </a:bodyPr>
          <a:lstStyle/>
          <a:p>
            <a:pPr algn="ctr"/>
            <a:r>
              <a:rPr lang="en-US" sz="1600" b="1">
                <a:solidFill>
                  <a:schemeClr val="accent6"/>
                </a:solidFill>
              </a:rPr>
              <a:t>21% </a:t>
            </a:r>
          </a:p>
          <a:p>
            <a:pPr algn="ctr"/>
            <a:r>
              <a:rPr lang="en-US" sz="1400" b="1">
                <a:solidFill>
                  <a:schemeClr val="accent6"/>
                </a:solidFill>
              </a:rPr>
              <a:t>of All Adults</a:t>
            </a:r>
            <a:endParaRPr lang="en-IE" sz="1400" b="1">
              <a:solidFill>
                <a:schemeClr val="accent6"/>
              </a:solidFill>
            </a:endParaRPr>
          </a:p>
        </p:txBody>
      </p:sp>
      <p:graphicFrame>
        <p:nvGraphicFramePr>
          <p:cNvPr id="39" name="Object 2">
            <a:extLst>
              <a:ext uri="{FF2B5EF4-FFF2-40B4-BE49-F238E27FC236}">
                <a16:creationId xmlns:a16="http://schemas.microsoft.com/office/drawing/2014/main" id="{960D34FF-0F8B-4A31-8A8D-5BFB99C3EA15}"/>
              </a:ext>
            </a:extLst>
          </p:cNvPr>
          <p:cNvGraphicFramePr>
            <a:graphicFrameLocks noChangeAspect="1"/>
          </p:cNvGraphicFramePr>
          <p:nvPr/>
        </p:nvGraphicFramePr>
        <p:xfrm>
          <a:off x="1788641" y="1436909"/>
          <a:ext cx="3497704" cy="1731772"/>
        </p:xfrm>
        <a:graphic>
          <a:graphicData uri="http://schemas.openxmlformats.org/drawingml/2006/chart">
            <c:chart xmlns:c="http://schemas.openxmlformats.org/drawingml/2006/chart" xmlns:r="http://schemas.openxmlformats.org/officeDocument/2006/relationships" r:id="rId4"/>
          </a:graphicData>
        </a:graphic>
      </p:graphicFrame>
      <p:sp>
        <p:nvSpPr>
          <p:cNvPr id="50" name="Round Diagonal Corner Rectangle 27">
            <a:extLst>
              <a:ext uri="{FF2B5EF4-FFF2-40B4-BE49-F238E27FC236}">
                <a16:creationId xmlns:a16="http://schemas.microsoft.com/office/drawing/2014/main" id="{9C994F9F-9C11-4C33-8E85-4596593BDC97}"/>
              </a:ext>
            </a:extLst>
          </p:cNvPr>
          <p:cNvSpPr/>
          <p:nvPr/>
        </p:nvSpPr>
        <p:spPr>
          <a:xfrm>
            <a:off x="2007853" y="798939"/>
            <a:ext cx="2755531" cy="340298"/>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Minority Rights Concern</a:t>
            </a:r>
          </a:p>
        </p:txBody>
      </p:sp>
      <p:graphicFrame>
        <p:nvGraphicFramePr>
          <p:cNvPr id="52" name="Object 2">
            <a:extLst>
              <a:ext uri="{FF2B5EF4-FFF2-40B4-BE49-F238E27FC236}">
                <a16:creationId xmlns:a16="http://schemas.microsoft.com/office/drawing/2014/main" id="{1F11C625-ED4E-4AEF-8DF0-41B261687F40}"/>
              </a:ext>
            </a:extLst>
          </p:cNvPr>
          <p:cNvGraphicFramePr>
            <a:graphicFrameLocks noChangeAspect="1"/>
          </p:cNvGraphicFramePr>
          <p:nvPr/>
        </p:nvGraphicFramePr>
        <p:xfrm>
          <a:off x="5129449" y="1436909"/>
          <a:ext cx="3300348" cy="1722107"/>
        </p:xfrm>
        <a:graphic>
          <a:graphicData uri="http://schemas.openxmlformats.org/drawingml/2006/chart">
            <c:chart xmlns:c="http://schemas.openxmlformats.org/drawingml/2006/chart" xmlns:r="http://schemas.openxmlformats.org/officeDocument/2006/relationships" r:id="rId5"/>
          </a:graphicData>
        </a:graphic>
      </p:graphicFrame>
      <p:sp>
        <p:nvSpPr>
          <p:cNvPr id="58" name="Parallelogram 57">
            <a:extLst>
              <a:ext uri="{FF2B5EF4-FFF2-40B4-BE49-F238E27FC236}">
                <a16:creationId xmlns:a16="http://schemas.microsoft.com/office/drawing/2014/main" id="{48891ABF-0471-4C74-ABD2-B195C3FB4696}"/>
              </a:ext>
            </a:extLst>
          </p:cNvPr>
          <p:cNvSpPr/>
          <p:nvPr/>
        </p:nvSpPr>
        <p:spPr>
          <a:xfrm>
            <a:off x="236474" y="5805281"/>
            <a:ext cx="11533705" cy="938246"/>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90000"/>
              </a:lnSpc>
            </a:pPr>
            <a:r>
              <a:rPr lang="en-IE" sz="1600" b="1">
                <a:solidFill>
                  <a:schemeClr val="bg1"/>
                </a:solidFill>
              </a:rPr>
              <a:t>The vast majority of those in European Multilateralists are concerned about poverty in developing countries and are more inclined than the average individual to support aid to developing countries due to a sense of justice and morality. Attributing poverty in developing countries to a mix of causes, these individuals indicate high levels of trust in multi-lateral organisations like the EU and UN , compared to other relevant bodies. </a:t>
            </a:r>
          </a:p>
        </p:txBody>
      </p:sp>
      <p:sp>
        <p:nvSpPr>
          <p:cNvPr id="75" name="Round Diagonal Corner Rectangle 27">
            <a:extLst>
              <a:ext uri="{FF2B5EF4-FFF2-40B4-BE49-F238E27FC236}">
                <a16:creationId xmlns:a16="http://schemas.microsoft.com/office/drawing/2014/main" id="{D8CE2CFA-8A5E-40B4-9DCB-A3D3FF4AC481}"/>
              </a:ext>
            </a:extLst>
          </p:cNvPr>
          <p:cNvSpPr/>
          <p:nvPr/>
        </p:nvSpPr>
        <p:spPr>
          <a:xfrm>
            <a:off x="505913" y="2989716"/>
            <a:ext cx="2198561" cy="340298"/>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Trust – Top 10 Rating</a:t>
            </a:r>
          </a:p>
        </p:txBody>
      </p:sp>
      <p:graphicFrame>
        <p:nvGraphicFramePr>
          <p:cNvPr id="79" name="Object 2">
            <a:extLst>
              <a:ext uri="{FF2B5EF4-FFF2-40B4-BE49-F238E27FC236}">
                <a16:creationId xmlns:a16="http://schemas.microsoft.com/office/drawing/2014/main" id="{BBFB2724-E2FA-4D48-A703-F65FDBC5C99C}"/>
              </a:ext>
            </a:extLst>
          </p:cNvPr>
          <p:cNvGraphicFramePr>
            <a:graphicFrameLocks noChangeAspect="1"/>
          </p:cNvGraphicFramePr>
          <p:nvPr/>
        </p:nvGraphicFramePr>
        <p:xfrm>
          <a:off x="8355392" y="1408227"/>
          <a:ext cx="4039599" cy="1678798"/>
        </p:xfrm>
        <a:graphic>
          <a:graphicData uri="http://schemas.openxmlformats.org/drawingml/2006/chart">
            <c:chart xmlns:c="http://schemas.openxmlformats.org/drawingml/2006/chart" xmlns:r="http://schemas.openxmlformats.org/officeDocument/2006/relationships" r:id="rId6"/>
          </a:graphicData>
        </a:graphic>
      </p:graphicFrame>
      <p:sp>
        <p:nvSpPr>
          <p:cNvPr id="81" name="Round Diagonal Corner Rectangle 27">
            <a:extLst>
              <a:ext uri="{FF2B5EF4-FFF2-40B4-BE49-F238E27FC236}">
                <a16:creationId xmlns:a16="http://schemas.microsoft.com/office/drawing/2014/main" id="{09BB973A-FBC6-4078-9925-CA548FC9ECE2}"/>
              </a:ext>
            </a:extLst>
          </p:cNvPr>
          <p:cNvSpPr/>
          <p:nvPr/>
        </p:nvSpPr>
        <p:spPr>
          <a:xfrm>
            <a:off x="8711917" y="803476"/>
            <a:ext cx="3337960" cy="340298"/>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Developing Countries Capability</a:t>
            </a:r>
          </a:p>
        </p:txBody>
      </p:sp>
      <p:graphicFrame>
        <p:nvGraphicFramePr>
          <p:cNvPr id="87" name="Object 2">
            <a:extLst>
              <a:ext uri="{FF2B5EF4-FFF2-40B4-BE49-F238E27FC236}">
                <a16:creationId xmlns:a16="http://schemas.microsoft.com/office/drawing/2014/main" id="{E239689F-1DF9-4DF6-91DE-DAA95E70B782}"/>
              </a:ext>
            </a:extLst>
          </p:cNvPr>
          <p:cNvGraphicFramePr>
            <a:graphicFrameLocks noChangeAspect="1"/>
          </p:cNvGraphicFramePr>
          <p:nvPr/>
        </p:nvGraphicFramePr>
        <p:xfrm>
          <a:off x="0" y="3366620"/>
          <a:ext cx="3029976" cy="2304127"/>
        </p:xfrm>
        <a:graphic>
          <a:graphicData uri="http://schemas.openxmlformats.org/drawingml/2006/chart">
            <c:chart xmlns:c="http://schemas.openxmlformats.org/drawingml/2006/chart" xmlns:r="http://schemas.openxmlformats.org/officeDocument/2006/relationships" r:id="rId7"/>
          </a:graphicData>
        </a:graphic>
      </p:graphicFrame>
      <p:sp>
        <p:nvSpPr>
          <p:cNvPr id="8" name="TextBox 7">
            <a:extLst>
              <a:ext uri="{FF2B5EF4-FFF2-40B4-BE49-F238E27FC236}">
                <a16:creationId xmlns:a16="http://schemas.microsoft.com/office/drawing/2014/main" id="{5E91C011-E2CC-429A-9AC0-5AB27B0720D2}"/>
              </a:ext>
            </a:extLst>
          </p:cNvPr>
          <p:cNvSpPr txBox="1"/>
          <p:nvPr/>
        </p:nvSpPr>
        <p:spPr>
          <a:xfrm>
            <a:off x="102939" y="2084513"/>
            <a:ext cx="1640193" cy="307777"/>
          </a:xfrm>
          <a:prstGeom prst="rect">
            <a:avLst/>
          </a:prstGeom>
          <a:noFill/>
        </p:spPr>
        <p:txBody>
          <a:bodyPr wrap="none" rtlCol="0">
            <a:spAutoFit/>
          </a:bodyPr>
          <a:lstStyle/>
          <a:p>
            <a:r>
              <a:rPr lang="en-US" sz="1400" i="1"/>
              <a:t>778,000  individuals</a:t>
            </a:r>
            <a:endParaRPr lang="en-IE" sz="1400" i="1"/>
          </a:p>
        </p:txBody>
      </p:sp>
      <p:graphicFrame>
        <p:nvGraphicFramePr>
          <p:cNvPr id="41" name="Object 2">
            <a:extLst>
              <a:ext uri="{FF2B5EF4-FFF2-40B4-BE49-F238E27FC236}">
                <a16:creationId xmlns:a16="http://schemas.microsoft.com/office/drawing/2014/main" id="{A08728C6-73DB-4A82-BE36-EA7B336F6735}"/>
              </a:ext>
            </a:extLst>
          </p:cNvPr>
          <p:cNvGraphicFramePr>
            <a:graphicFrameLocks noChangeAspect="1"/>
          </p:cNvGraphicFramePr>
          <p:nvPr/>
        </p:nvGraphicFramePr>
        <p:xfrm>
          <a:off x="2841462" y="3371571"/>
          <a:ext cx="3646220" cy="2304127"/>
        </p:xfrm>
        <a:graphic>
          <a:graphicData uri="http://schemas.openxmlformats.org/drawingml/2006/chart">
            <c:chart xmlns:c="http://schemas.openxmlformats.org/drawingml/2006/chart" xmlns:r="http://schemas.openxmlformats.org/officeDocument/2006/relationships" r:id="rId8"/>
          </a:graphicData>
        </a:graphic>
      </p:graphicFrame>
      <p:sp>
        <p:nvSpPr>
          <p:cNvPr id="46" name="Round Diagonal Corner Rectangle 27">
            <a:extLst>
              <a:ext uri="{FF2B5EF4-FFF2-40B4-BE49-F238E27FC236}">
                <a16:creationId xmlns:a16="http://schemas.microsoft.com/office/drawing/2014/main" id="{A9EEC552-7945-4917-A20E-40E8BDA66947}"/>
              </a:ext>
            </a:extLst>
          </p:cNvPr>
          <p:cNvSpPr/>
          <p:nvPr/>
        </p:nvSpPr>
        <p:spPr>
          <a:xfrm>
            <a:off x="3098588" y="2970209"/>
            <a:ext cx="3001785" cy="340298"/>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Reasons to help Developing Countries</a:t>
            </a:r>
          </a:p>
        </p:txBody>
      </p:sp>
      <p:sp>
        <p:nvSpPr>
          <p:cNvPr id="37" name="Oval 36">
            <a:extLst>
              <a:ext uri="{FF2B5EF4-FFF2-40B4-BE49-F238E27FC236}">
                <a16:creationId xmlns:a16="http://schemas.microsoft.com/office/drawing/2014/main" id="{71BD53ED-2F99-4DB7-BCAF-6327A01480F8}"/>
              </a:ext>
            </a:extLst>
          </p:cNvPr>
          <p:cNvSpPr/>
          <p:nvPr/>
        </p:nvSpPr>
        <p:spPr>
          <a:xfrm>
            <a:off x="4410663" y="1587455"/>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24BDC527-282F-4E3E-8730-55B8EA9E1BCC}"/>
              </a:ext>
            </a:extLst>
          </p:cNvPr>
          <p:cNvSpPr/>
          <p:nvPr/>
        </p:nvSpPr>
        <p:spPr>
          <a:xfrm>
            <a:off x="4165659" y="2086546"/>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Oval 37">
            <a:extLst>
              <a:ext uri="{FF2B5EF4-FFF2-40B4-BE49-F238E27FC236}">
                <a16:creationId xmlns:a16="http://schemas.microsoft.com/office/drawing/2014/main" id="{5BD701A5-1CFA-41C3-909A-A4C3FC9F4B76}"/>
              </a:ext>
            </a:extLst>
          </p:cNvPr>
          <p:cNvSpPr/>
          <p:nvPr/>
        </p:nvSpPr>
        <p:spPr>
          <a:xfrm>
            <a:off x="7617548" y="1590215"/>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42" name="Object 2">
            <a:extLst>
              <a:ext uri="{FF2B5EF4-FFF2-40B4-BE49-F238E27FC236}">
                <a16:creationId xmlns:a16="http://schemas.microsoft.com/office/drawing/2014/main" id="{E514D713-2B1C-4D42-8EA5-C87A5D640688}"/>
              </a:ext>
            </a:extLst>
          </p:cNvPr>
          <p:cNvGraphicFramePr>
            <a:graphicFrameLocks noChangeAspect="1"/>
          </p:cNvGraphicFramePr>
          <p:nvPr/>
        </p:nvGraphicFramePr>
        <p:xfrm>
          <a:off x="6153668" y="3428541"/>
          <a:ext cx="4039599" cy="2376740"/>
        </p:xfrm>
        <a:graphic>
          <a:graphicData uri="http://schemas.openxmlformats.org/drawingml/2006/chart">
            <c:chart xmlns:c="http://schemas.openxmlformats.org/drawingml/2006/chart" xmlns:r="http://schemas.openxmlformats.org/officeDocument/2006/relationships" r:id="rId9"/>
          </a:graphicData>
        </a:graphic>
      </p:graphicFrame>
      <p:sp>
        <p:nvSpPr>
          <p:cNvPr id="44" name="Round Diagonal Corner Rectangle 27">
            <a:extLst>
              <a:ext uri="{FF2B5EF4-FFF2-40B4-BE49-F238E27FC236}">
                <a16:creationId xmlns:a16="http://schemas.microsoft.com/office/drawing/2014/main" id="{3AC53C1A-F4EB-4992-9D92-D2D36E5C949E}"/>
              </a:ext>
            </a:extLst>
          </p:cNvPr>
          <p:cNvSpPr/>
          <p:nvPr/>
        </p:nvSpPr>
        <p:spPr>
          <a:xfrm>
            <a:off x="6343970" y="2970209"/>
            <a:ext cx="3173142" cy="340298"/>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effectLst/>
                <a:uLnTx/>
                <a:uFillTx/>
                <a:latin typeface="Calibri" panose="020F0502020204030204"/>
                <a:ea typeface="+mn-ea"/>
                <a:cs typeface="+mn-cs"/>
              </a:rPr>
              <a:t>Causes of Poverty in Developing Countries</a:t>
            </a:r>
          </a:p>
        </p:txBody>
      </p:sp>
      <p:sp>
        <p:nvSpPr>
          <p:cNvPr id="56" name="Oval 55">
            <a:extLst>
              <a:ext uri="{FF2B5EF4-FFF2-40B4-BE49-F238E27FC236}">
                <a16:creationId xmlns:a16="http://schemas.microsoft.com/office/drawing/2014/main" id="{B3D29FCA-71CE-4E6C-AACC-9EBADD0FAF5A}"/>
              </a:ext>
            </a:extLst>
          </p:cNvPr>
          <p:cNvSpPr/>
          <p:nvPr/>
        </p:nvSpPr>
        <p:spPr>
          <a:xfrm>
            <a:off x="2252550" y="4088921"/>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57" name="Oval 56">
            <a:extLst>
              <a:ext uri="{FF2B5EF4-FFF2-40B4-BE49-F238E27FC236}">
                <a16:creationId xmlns:a16="http://schemas.microsoft.com/office/drawing/2014/main" id="{C77BAA65-9B17-4147-83FD-9679CC248FAF}"/>
              </a:ext>
            </a:extLst>
          </p:cNvPr>
          <p:cNvSpPr/>
          <p:nvPr/>
        </p:nvSpPr>
        <p:spPr>
          <a:xfrm>
            <a:off x="2252550" y="4549305"/>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60" name="Oval 59">
            <a:extLst>
              <a:ext uri="{FF2B5EF4-FFF2-40B4-BE49-F238E27FC236}">
                <a16:creationId xmlns:a16="http://schemas.microsoft.com/office/drawing/2014/main" id="{5997C8FA-2BCA-40D0-9895-B4CBD8236010}"/>
              </a:ext>
            </a:extLst>
          </p:cNvPr>
          <p:cNvSpPr/>
          <p:nvPr/>
        </p:nvSpPr>
        <p:spPr>
          <a:xfrm>
            <a:off x="2179480" y="5059254"/>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1400"/>
          </a:p>
        </p:txBody>
      </p:sp>
      <p:sp>
        <p:nvSpPr>
          <p:cNvPr id="61" name="Oval 60">
            <a:extLst>
              <a:ext uri="{FF2B5EF4-FFF2-40B4-BE49-F238E27FC236}">
                <a16:creationId xmlns:a16="http://schemas.microsoft.com/office/drawing/2014/main" id="{04D06B14-706F-4840-B062-D473FD8C674E}"/>
              </a:ext>
            </a:extLst>
          </p:cNvPr>
          <p:cNvSpPr/>
          <p:nvPr/>
        </p:nvSpPr>
        <p:spPr>
          <a:xfrm>
            <a:off x="5106968" y="4474744"/>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2" name="Oval 61">
            <a:extLst>
              <a:ext uri="{FF2B5EF4-FFF2-40B4-BE49-F238E27FC236}">
                <a16:creationId xmlns:a16="http://schemas.microsoft.com/office/drawing/2014/main" id="{67BE6D93-BFF3-499D-A279-E0A03743B7DD}"/>
              </a:ext>
            </a:extLst>
          </p:cNvPr>
          <p:cNvSpPr/>
          <p:nvPr/>
        </p:nvSpPr>
        <p:spPr>
          <a:xfrm>
            <a:off x="5097993" y="5075221"/>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63" name="Object 2">
            <a:extLst>
              <a:ext uri="{FF2B5EF4-FFF2-40B4-BE49-F238E27FC236}">
                <a16:creationId xmlns:a16="http://schemas.microsoft.com/office/drawing/2014/main" id="{4FD37FE7-61B3-412A-B08C-1C5BF36F5E6D}"/>
              </a:ext>
            </a:extLst>
          </p:cNvPr>
          <p:cNvGraphicFramePr>
            <a:graphicFrameLocks noChangeAspect="1"/>
          </p:cNvGraphicFramePr>
          <p:nvPr/>
        </p:nvGraphicFramePr>
        <p:xfrm>
          <a:off x="10067656" y="3480149"/>
          <a:ext cx="3705399" cy="2654397"/>
        </p:xfrm>
        <a:graphic>
          <a:graphicData uri="http://schemas.openxmlformats.org/drawingml/2006/chart">
            <c:chart xmlns:c="http://schemas.openxmlformats.org/drawingml/2006/chart" xmlns:r="http://schemas.openxmlformats.org/officeDocument/2006/relationships" r:id="rId10"/>
          </a:graphicData>
        </a:graphic>
      </p:graphicFrame>
      <p:sp>
        <p:nvSpPr>
          <p:cNvPr id="66" name="TextBox 65">
            <a:extLst>
              <a:ext uri="{FF2B5EF4-FFF2-40B4-BE49-F238E27FC236}">
                <a16:creationId xmlns:a16="http://schemas.microsoft.com/office/drawing/2014/main" id="{4043E554-75D9-40C8-99E1-CB398D78D7D4}"/>
              </a:ext>
            </a:extLst>
          </p:cNvPr>
          <p:cNvSpPr txBox="1"/>
          <p:nvPr/>
        </p:nvSpPr>
        <p:spPr>
          <a:xfrm>
            <a:off x="8438450" y="3465321"/>
            <a:ext cx="2409825" cy="2238883"/>
          </a:xfrm>
          <a:prstGeom prst="rect">
            <a:avLst/>
          </a:prstGeom>
          <a:noFill/>
        </p:spPr>
        <p:txBody>
          <a:bodyPr wrap="square">
            <a:spAutoFit/>
          </a:bodyPr>
          <a:lstStyle/>
          <a:p>
            <a:pPr algn="r">
              <a:lnSpc>
                <a:spcPct val="300000"/>
              </a:lnSpc>
            </a:pPr>
            <a:r>
              <a:rPr lang="en-IE" sz="800" b="1" i="0" u="none" strike="noStrike" baseline="0">
                <a:solidFill>
                  <a:schemeClr val="tx1">
                    <a:lumMod val="65000"/>
                    <a:lumOff val="35000"/>
                  </a:schemeClr>
                </a:solidFill>
                <a:latin typeface="Tahoma" panose="020B0604030504040204" pitchFamily="34" charset="0"/>
              </a:rPr>
              <a:t>Health</a:t>
            </a:r>
          </a:p>
          <a:p>
            <a:pPr algn="r">
              <a:lnSpc>
                <a:spcPct val="300000"/>
              </a:lnSpc>
            </a:pPr>
            <a:r>
              <a:rPr lang="en-IE" sz="800" b="1" i="0" u="none" strike="noStrike" baseline="0">
                <a:solidFill>
                  <a:schemeClr val="tx1">
                    <a:lumMod val="65000"/>
                    <a:lumOff val="35000"/>
                  </a:schemeClr>
                </a:solidFill>
                <a:latin typeface="Tahoma" panose="020B0604030504040204" pitchFamily="34" charset="0"/>
              </a:rPr>
              <a:t>Education</a:t>
            </a:r>
          </a:p>
          <a:p>
            <a:pPr algn="r">
              <a:lnSpc>
                <a:spcPct val="300000"/>
              </a:lnSpc>
            </a:pPr>
            <a:r>
              <a:rPr lang="en-IE" sz="800" b="1" i="0" u="none" strike="noStrike" baseline="0">
                <a:solidFill>
                  <a:schemeClr val="tx1">
                    <a:lumMod val="65000"/>
                    <a:lumOff val="35000"/>
                  </a:schemeClr>
                </a:solidFill>
                <a:latin typeface="Tahoma" panose="020B0604030504040204" pitchFamily="34" charset="0"/>
              </a:rPr>
              <a:t>Water</a:t>
            </a:r>
          </a:p>
          <a:p>
            <a:pPr algn="r">
              <a:lnSpc>
                <a:spcPct val="300000"/>
              </a:lnSpc>
            </a:pPr>
            <a:r>
              <a:rPr lang="en-IE" sz="800" b="1" i="0" u="none" strike="noStrike" baseline="0">
                <a:solidFill>
                  <a:schemeClr val="tx1">
                    <a:lumMod val="65000"/>
                    <a:lumOff val="35000"/>
                  </a:schemeClr>
                </a:solidFill>
                <a:latin typeface="Tahoma" panose="020B0604030504040204" pitchFamily="34" charset="0"/>
              </a:rPr>
              <a:t>Governance</a:t>
            </a:r>
          </a:p>
          <a:p>
            <a:pPr algn="r">
              <a:lnSpc>
                <a:spcPct val="300000"/>
              </a:lnSpc>
            </a:pPr>
            <a:r>
              <a:rPr lang="en-IE" sz="800" b="1" i="0" u="none" strike="noStrike" baseline="0">
                <a:solidFill>
                  <a:schemeClr val="tx1">
                    <a:lumMod val="65000"/>
                    <a:lumOff val="35000"/>
                  </a:schemeClr>
                </a:solidFill>
                <a:latin typeface="Tahoma" panose="020B0604030504040204" pitchFamily="34" charset="0"/>
              </a:rPr>
              <a:t>Economic Growth</a:t>
            </a:r>
          </a:p>
          <a:p>
            <a:pPr algn="r">
              <a:lnSpc>
                <a:spcPct val="300000"/>
              </a:lnSpc>
            </a:pPr>
            <a:r>
              <a:rPr lang="en-IE" sz="800" b="1" i="0" u="none" strike="noStrike" baseline="0">
                <a:solidFill>
                  <a:schemeClr val="tx1">
                    <a:lumMod val="65000"/>
                    <a:lumOff val="35000"/>
                  </a:schemeClr>
                </a:solidFill>
                <a:latin typeface="Tahoma" panose="020B0604030504040204" pitchFamily="34" charset="0"/>
              </a:rPr>
              <a:t>Women's Equality</a:t>
            </a:r>
            <a:endParaRPr lang="en-IE" sz="800" b="1" i="0" u="none" strike="noStrike" baseline="0">
              <a:solidFill>
                <a:schemeClr val="tx1">
                  <a:lumMod val="65000"/>
                  <a:lumOff val="35000"/>
                </a:schemeClr>
              </a:solidFill>
              <a:latin typeface="Arial" panose="020B0604020202020204" pitchFamily="34" charset="0"/>
            </a:endParaRPr>
          </a:p>
        </p:txBody>
      </p:sp>
      <p:sp>
        <p:nvSpPr>
          <p:cNvPr id="67" name="Round Diagonal Corner Rectangle 27">
            <a:extLst>
              <a:ext uri="{FF2B5EF4-FFF2-40B4-BE49-F238E27FC236}">
                <a16:creationId xmlns:a16="http://schemas.microsoft.com/office/drawing/2014/main" id="{F9DE55BD-33FE-42A5-90E3-E3E7C2768B6D}"/>
              </a:ext>
            </a:extLst>
          </p:cNvPr>
          <p:cNvSpPr/>
          <p:nvPr/>
        </p:nvSpPr>
        <p:spPr>
          <a:xfrm>
            <a:off x="9827691" y="2933174"/>
            <a:ext cx="2277674" cy="375747"/>
          </a:xfrm>
          <a:prstGeom prst="round2SameRect">
            <a:avLst/>
          </a:prstGeom>
          <a:solidFill>
            <a:srgbClr val="09BBBB">
              <a:alpha val="69804"/>
            </a:srgbClr>
          </a:solidFill>
          <a:ln w="6350" cap="flat" cmpd="sng" algn="ctr">
            <a:noFill/>
            <a:prstDash val="solid"/>
            <a:miter lim="800000"/>
          </a:ln>
          <a:effectLst/>
        </p:spPr>
        <p:txBody>
          <a:bodyPr lIns="0" tIns="0" rIns="0" bIns="0" rtlCol="0" anchor="ctr"/>
          <a:lstStyle/>
          <a:p>
            <a:pPr marL="0" marR="0" lvl="0" indent="0" algn="ctr" defTabSz="1008400" eaLnBrk="0" fontAlgn="base" latinLnBrk="0" hangingPunct="0">
              <a:lnSpc>
                <a:spcPct val="100000"/>
              </a:lnSpc>
              <a:spcBef>
                <a:spcPct val="0"/>
              </a:spcBef>
              <a:spcAft>
                <a:spcPct val="0"/>
              </a:spcAft>
              <a:buClrTx/>
              <a:buSzTx/>
              <a:buFontTx/>
              <a:buNone/>
              <a:tabLst/>
              <a:defRPr/>
            </a:pPr>
            <a:r>
              <a:rPr kumimoji="0" lang="en-GB" sz="1200" b="1" i="0" u="none" strike="noStrike" kern="0" cap="none" spc="0" normalizeH="0" baseline="0" noProof="0">
                <a:ln>
                  <a:noFill/>
                </a:ln>
                <a:effectLst/>
                <a:uLnTx/>
                <a:uFillTx/>
                <a:latin typeface="Calibri" panose="020F0502020204030204"/>
                <a:ea typeface="+mn-ea"/>
                <a:cs typeface="+mn-cs"/>
              </a:rPr>
              <a:t>Irish Government Support Priorities</a:t>
            </a:r>
          </a:p>
        </p:txBody>
      </p:sp>
      <p:sp>
        <p:nvSpPr>
          <p:cNvPr id="68" name="Oval 67">
            <a:extLst>
              <a:ext uri="{FF2B5EF4-FFF2-40B4-BE49-F238E27FC236}">
                <a16:creationId xmlns:a16="http://schemas.microsoft.com/office/drawing/2014/main" id="{F4FE7A1E-F9A9-4E83-8EC1-0B73098D32BA}"/>
              </a:ext>
            </a:extLst>
          </p:cNvPr>
          <p:cNvSpPr/>
          <p:nvPr/>
        </p:nvSpPr>
        <p:spPr>
          <a:xfrm>
            <a:off x="11330081" y="5442550"/>
            <a:ext cx="280142"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9" name="Oval 68">
            <a:extLst>
              <a:ext uri="{FF2B5EF4-FFF2-40B4-BE49-F238E27FC236}">
                <a16:creationId xmlns:a16="http://schemas.microsoft.com/office/drawing/2014/main" id="{E8EB31CB-C5F4-4058-ADF1-AA838295A0FF}"/>
              </a:ext>
            </a:extLst>
          </p:cNvPr>
          <p:cNvSpPr/>
          <p:nvPr/>
        </p:nvSpPr>
        <p:spPr>
          <a:xfrm>
            <a:off x="9200398" y="5186321"/>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extBox 31">
            <a:extLst>
              <a:ext uri="{FF2B5EF4-FFF2-40B4-BE49-F238E27FC236}">
                <a16:creationId xmlns:a16="http://schemas.microsoft.com/office/drawing/2014/main" id="{AADE370C-A4AC-4D11-A5CA-60031170E8F6}"/>
              </a:ext>
            </a:extLst>
          </p:cNvPr>
          <p:cNvSpPr txBox="1"/>
          <p:nvPr/>
        </p:nvSpPr>
        <p:spPr>
          <a:xfrm>
            <a:off x="3517680" y="1256661"/>
            <a:ext cx="505267" cy="261610"/>
          </a:xfrm>
          <a:prstGeom prst="rect">
            <a:avLst/>
          </a:prstGeom>
          <a:noFill/>
        </p:spPr>
        <p:txBody>
          <a:bodyPr wrap="none" rtlCol="0">
            <a:spAutoFit/>
          </a:bodyPr>
          <a:lstStyle/>
          <a:p>
            <a:r>
              <a:rPr lang="en-US" sz="1050"/>
              <a:t>Total </a:t>
            </a:r>
            <a:endParaRPr lang="en-IE" sz="1050"/>
          </a:p>
        </p:txBody>
      </p:sp>
      <p:sp>
        <p:nvSpPr>
          <p:cNvPr id="33" name="TextBox 32">
            <a:extLst>
              <a:ext uri="{FF2B5EF4-FFF2-40B4-BE49-F238E27FC236}">
                <a16:creationId xmlns:a16="http://schemas.microsoft.com/office/drawing/2014/main" id="{91F8F6FD-32CB-4016-A26E-EFE5C17686EA}"/>
              </a:ext>
            </a:extLst>
          </p:cNvPr>
          <p:cNvSpPr txBox="1"/>
          <p:nvPr/>
        </p:nvSpPr>
        <p:spPr>
          <a:xfrm>
            <a:off x="4131429" y="1256661"/>
            <a:ext cx="1561646" cy="253916"/>
          </a:xfrm>
          <a:prstGeom prst="rect">
            <a:avLst/>
          </a:prstGeom>
          <a:noFill/>
        </p:spPr>
        <p:txBody>
          <a:bodyPr wrap="none" rtlCol="0">
            <a:spAutoFit/>
          </a:bodyPr>
          <a:lstStyle/>
          <a:p>
            <a:r>
              <a:rPr lang="en-US" sz="1050"/>
              <a:t>European Multilateralists</a:t>
            </a:r>
            <a:endParaRPr lang="en-IE" sz="1050"/>
          </a:p>
        </p:txBody>
      </p:sp>
      <p:sp>
        <p:nvSpPr>
          <p:cNvPr id="34" name="TextBox 33">
            <a:extLst>
              <a:ext uri="{FF2B5EF4-FFF2-40B4-BE49-F238E27FC236}">
                <a16:creationId xmlns:a16="http://schemas.microsoft.com/office/drawing/2014/main" id="{526F01A6-594A-4676-A472-4C6EBE4E9087}"/>
              </a:ext>
            </a:extLst>
          </p:cNvPr>
          <p:cNvSpPr txBox="1"/>
          <p:nvPr/>
        </p:nvSpPr>
        <p:spPr>
          <a:xfrm>
            <a:off x="6804932" y="1256661"/>
            <a:ext cx="505267" cy="261610"/>
          </a:xfrm>
          <a:prstGeom prst="rect">
            <a:avLst/>
          </a:prstGeom>
          <a:noFill/>
        </p:spPr>
        <p:txBody>
          <a:bodyPr wrap="none" rtlCol="0">
            <a:spAutoFit/>
          </a:bodyPr>
          <a:lstStyle/>
          <a:p>
            <a:r>
              <a:rPr lang="en-US" sz="1050"/>
              <a:t>Total </a:t>
            </a:r>
            <a:endParaRPr lang="en-IE" sz="1050"/>
          </a:p>
        </p:txBody>
      </p:sp>
      <p:sp>
        <p:nvSpPr>
          <p:cNvPr id="36" name="TextBox 35">
            <a:extLst>
              <a:ext uri="{FF2B5EF4-FFF2-40B4-BE49-F238E27FC236}">
                <a16:creationId xmlns:a16="http://schemas.microsoft.com/office/drawing/2014/main" id="{4108BE8C-42C7-4A36-A526-980CB12EF3A9}"/>
              </a:ext>
            </a:extLst>
          </p:cNvPr>
          <p:cNvSpPr txBox="1"/>
          <p:nvPr/>
        </p:nvSpPr>
        <p:spPr>
          <a:xfrm>
            <a:off x="7418681" y="1256661"/>
            <a:ext cx="1561646" cy="253916"/>
          </a:xfrm>
          <a:prstGeom prst="rect">
            <a:avLst/>
          </a:prstGeom>
          <a:noFill/>
        </p:spPr>
        <p:txBody>
          <a:bodyPr wrap="none" rtlCol="0">
            <a:spAutoFit/>
          </a:bodyPr>
          <a:lstStyle/>
          <a:p>
            <a:r>
              <a:rPr lang="en-US" sz="1050"/>
              <a:t>European Multilateralists</a:t>
            </a:r>
            <a:endParaRPr lang="en-IE" sz="1050"/>
          </a:p>
        </p:txBody>
      </p:sp>
      <p:sp>
        <p:nvSpPr>
          <p:cNvPr id="40" name="TextBox 39">
            <a:extLst>
              <a:ext uri="{FF2B5EF4-FFF2-40B4-BE49-F238E27FC236}">
                <a16:creationId xmlns:a16="http://schemas.microsoft.com/office/drawing/2014/main" id="{F77175B4-9EAB-4972-89CC-54BFAC1AFFDC}"/>
              </a:ext>
            </a:extLst>
          </p:cNvPr>
          <p:cNvSpPr txBox="1"/>
          <p:nvPr/>
        </p:nvSpPr>
        <p:spPr>
          <a:xfrm>
            <a:off x="10461261" y="1250194"/>
            <a:ext cx="505267" cy="261610"/>
          </a:xfrm>
          <a:prstGeom prst="rect">
            <a:avLst/>
          </a:prstGeom>
          <a:noFill/>
        </p:spPr>
        <p:txBody>
          <a:bodyPr wrap="none" rtlCol="0">
            <a:spAutoFit/>
          </a:bodyPr>
          <a:lstStyle/>
          <a:p>
            <a:r>
              <a:rPr lang="en-US" sz="1050"/>
              <a:t>Total </a:t>
            </a:r>
            <a:endParaRPr lang="en-IE" sz="1050"/>
          </a:p>
        </p:txBody>
      </p:sp>
      <p:sp>
        <p:nvSpPr>
          <p:cNvPr id="43" name="TextBox 42">
            <a:extLst>
              <a:ext uri="{FF2B5EF4-FFF2-40B4-BE49-F238E27FC236}">
                <a16:creationId xmlns:a16="http://schemas.microsoft.com/office/drawing/2014/main" id="{FE304988-A9BA-471A-AF20-66DA418320B5}"/>
              </a:ext>
            </a:extLst>
          </p:cNvPr>
          <p:cNvSpPr txBox="1"/>
          <p:nvPr/>
        </p:nvSpPr>
        <p:spPr>
          <a:xfrm>
            <a:off x="11085659" y="1131153"/>
            <a:ext cx="1030355" cy="415498"/>
          </a:xfrm>
          <a:prstGeom prst="rect">
            <a:avLst/>
          </a:prstGeom>
          <a:noFill/>
        </p:spPr>
        <p:txBody>
          <a:bodyPr wrap="square" rtlCol="0">
            <a:spAutoFit/>
          </a:bodyPr>
          <a:lstStyle/>
          <a:p>
            <a:r>
              <a:rPr lang="en-US" sz="1050"/>
              <a:t>European Multilateralists</a:t>
            </a:r>
            <a:endParaRPr lang="en-IE" sz="1050"/>
          </a:p>
        </p:txBody>
      </p:sp>
      <p:sp>
        <p:nvSpPr>
          <p:cNvPr id="45" name="TextBox 44">
            <a:extLst>
              <a:ext uri="{FF2B5EF4-FFF2-40B4-BE49-F238E27FC236}">
                <a16:creationId xmlns:a16="http://schemas.microsoft.com/office/drawing/2014/main" id="{F795FFE9-0CCF-4214-AB46-C78D343C786C}"/>
              </a:ext>
            </a:extLst>
          </p:cNvPr>
          <p:cNvSpPr txBox="1"/>
          <p:nvPr/>
        </p:nvSpPr>
        <p:spPr>
          <a:xfrm>
            <a:off x="1565731" y="3294877"/>
            <a:ext cx="505267" cy="261610"/>
          </a:xfrm>
          <a:prstGeom prst="rect">
            <a:avLst/>
          </a:prstGeom>
          <a:noFill/>
        </p:spPr>
        <p:txBody>
          <a:bodyPr wrap="none" rtlCol="0">
            <a:spAutoFit/>
          </a:bodyPr>
          <a:lstStyle/>
          <a:p>
            <a:r>
              <a:rPr lang="en-US" sz="1050"/>
              <a:t>Total </a:t>
            </a:r>
            <a:endParaRPr lang="en-IE" sz="1050"/>
          </a:p>
        </p:txBody>
      </p:sp>
      <p:sp>
        <p:nvSpPr>
          <p:cNvPr id="47" name="TextBox 46">
            <a:extLst>
              <a:ext uri="{FF2B5EF4-FFF2-40B4-BE49-F238E27FC236}">
                <a16:creationId xmlns:a16="http://schemas.microsoft.com/office/drawing/2014/main" id="{1D3B0488-D6FA-49AE-92E2-F34179AB9029}"/>
              </a:ext>
            </a:extLst>
          </p:cNvPr>
          <p:cNvSpPr txBox="1"/>
          <p:nvPr/>
        </p:nvSpPr>
        <p:spPr>
          <a:xfrm>
            <a:off x="2179480" y="3294877"/>
            <a:ext cx="1561646" cy="253916"/>
          </a:xfrm>
          <a:prstGeom prst="rect">
            <a:avLst/>
          </a:prstGeom>
          <a:noFill/>
        </p:spPr>
        <p:txBody>
          <a:bodyPr wrap="none" rtlCol="0">
            <a:spAutoFit/>
          </a:bodyPr>
          <a:lstStyle/>
          <a:p>
            <a:r>
              <a:rPr lang="en-US" sz="1050"/>
              <a:t>European Multilateralists</a:t>
            </a:r>
            <a:endParaRPr lang="en-IE" sz="1050"/>
          </a:p>
        </p:txBody>
      </p:sp>
      <p:sp>
        <p:nvSpPr>
          <p:cNvPr id="48" name="TextBox 47">
            <a:extLst>
              <a:ext uri="{FF2B5EF4-FFF2-40B4-BE49-F238E27FC236}">
                <a16:creationId xmlns:a16="http://schemas.microsoft.com/office/drawing/2014/main" id="{76676858-815D-4D3C-9AAF-82BD6D6B53EF}"/>
              </a:ext>
            </a:extLst>
          </p:cNvPr>
          <p:cNvSpPr txBox="1"/>
          <p:nvPr/>
        </p:nvSpPr>
        <p:spPr>
          <a:xfrm>
            <a:off x="4277711" y="3271128"/>
            <a:ext cx="505267" cy="261610"/>
          </a:xfrm>
          <a:prstGeom prst="rect">
            <a:avLst/>
          </a:prstGeom>
          <a:noFill/>
        </p:spPr>
        <p:txBody>
          <a:bodyPr wrap="none" rtlCol="0">
            <a:spAutoFit/>
          </a:bodyPr>
          <a:lstStyle/>
          <a:p>
            <a:r>
              <a:rPr lang="en-US" sz="1050"/>
              <a:t>Total </a:t>
            </a:r>
            <a:endParaRPr lang="en-IE" sz="1050"/>
          </a:p>
        </p:txBody>
      </p:sp>
      <p:sp>
        <p:nvSpPr>
          <p:cNvPr id="49" name="TextBox 48">
            <a:extLst>
              <a:ext uri="{FF2B5EF4-FFF2-40B4-BE49-F238E27FC236}">
                <a16:creationId xmlns:a16="http://schemas.microsoft.com/office/drawing/2014/main" id="{63930250-6F46-40AF-9C1A-49F65A77C461}"/>
              </a:ext>
            </a:extLst>
          </p:cNvPr>
          <p:cNvSpPr txBox="1"/>
          <p:nvPr/>
        </p:nvSpPr>
        <p:spPr>
          <a:xfrm>
            <a:off x="5211122" y="3283774"/>
            <a:ext cx="1561646" cy="253916"/>
          </a:xfrm>
          <a:prstGeom prst="rect">
            <a:avLst/>
          </a:prstGeom>
          <a:noFill/>
        </p:spPr>
        <p:txBody>
          <a:bodyPr wrap="none" rtlCol="0">
            <a:spAutoFit/>
          </a:bodyPr>
          <a:lstStyle/>
          <a:p>
            <a:r>
              <a:rPr lang="en-US" sz="1050"/>
              <a:t>European Multilateralists</a:t>
            </a:r>
            <a:endParaRPr lang="en-IE" sz="1050"/>
          </a:p>
        </p:txBody>
      </p:sp>
      <p:sp>
        <p:nvSpPr>
          <p:cNvPr id="51" name="TextBox 50">
            <a:extLst>
              <a:ext uri="{FF2B5EF4-FFF2-40B4-BE49-F238E27FC236}">
                <a16:creationId xmlns:a16="http://schemas.microsoft.com/office/drawing/2014/main" id="{F1D01BDC-98B5-44D5-BA2D-F4A6F8DAAA7E}"/>
              </a:ext>
            </a:extLst>
          </p:cNvPr>
          <p:cNvSpPr txBox="1"/>
          <p:nvPr/>
        </p:nvSpPr>
        <p:spPr>
          <a:xfrm>
            <a:off x="8509312" y="3288410"/>
            <a:ext cx="505267" cy="261610"/>
          </a:xfrm>
          <a:prstGeom prst="rect">
            <a:avLst/>
          </a:prstGeom>
          <a:noFill/>
        </p:spPr>
        <p:txBody>
          <a:bodyPr wrap="none" rtlCol="0">
            <a:spAutoFit/>
          </a:bodyPr>
          <a:lstStyle/>
          <a:p>
            <a:r>
              <a:rPr lang="en-US" sz="1050"/>
              <a:t>Total </a:t>
            </a:r>
            <a:endParaRPr lang="en-IE" sz="1050"/>
          </a:p>
        </p:txBody>
      </p:sp>
      <p:sp>
        <p:nvSpPr>
          <p:cNvPr id="53" name="TextBox 52">
            <a:extLst>
              <a:ext uri="{FF2B5EF4-FFF2-40B4-BE49-F238E27FC236}">
                <a16:creationId xmlns:a16="http://schemas.microsoft.com/office/drawing/2014/main" id="{D2022AFB-8A83-43A1-B8B5-AA96A6AFA81C}"/>
              </a:ext>
            </a:extLst>
          </p:cNvPr>
          <p:cNvSpPr txBox="1"/>
          <p:nvPr/>
        </p:nvSpPr>
        <p:spPr>
          <a:xfrm>
            <a:off x="9265898" y="3163822"/>
            <a:ext cx="1111465" cy="415498"/>
          </a:xfrm>
          <a:prstGeom prst="rect">
            <a:avLst/>
          </a:prstGeom>
          <a:noFill/>
        </p:spPr>
        <p:txBody>
          <a:bodyPr wrap="square" rtlCol="0">
            <a:spAutoFit/>
          </a:bodyPr>
          <a:lstStyle/>
          <a:p>
            <a:r>
              <a:rPr lang="en-US" sz="1050"/>
              <a:t>European Multilateralists</a:t>
            </a:r>
            <a:endParaRPr lang="en-IE" sz="1050"/>
          </a:p>
        </p:txBody>
      </p:sp>
      <p:sp>
        <p:nvSpPr>
          <p:cNvPr id="54" name="TextBox 53">
            <a:extLst>
              <a:ext uri="{FF2B5EF4-FFF2-40B4-BE49-F238E27FC236}">
                <a16:creationId xmlns:a16="http://schemas.microsoft.com/office/drawing/2014/main" id="{EF75A2A1-264E-4FEA-B361-8AC67B27ED96}"/>
              </a:ext>
            </a:extLst>
          </p:cNvPr>
          <p:cNvSpPr txBox="1"/>
          <p:nvPr/>
        </p:nvSpPr>
        <p:spPr>
          <a:xfrm>
            <a:off x="10669777" y="3308921"/>
            <a:ext cx="505267" cy="261610"/>
          </a:xfrm>
          <a:prstGeom prst="rect">
            <a:avLst/>
          </a:prstGeom>
          <a:noFill/>
        </p:spPr>
        <p:txBody>
          <a:bodyPr wrap="none" rtlCol="0">
            <a:spAutoFit/>
          </a:bodyPr>
          <a:lstStyle/>
          <a:p>
            <a:r>
              <a:rPr lang="en-US" sz="1050"/>
              <a:t>Total </a:t>
            </a:r>
            <a:endParaRPr lang="en-IE" sz="1050"/>
          </a:p>
        </p:txBody>
      </p:sp>
      <p:sp>
        <p:nvSpPr>
          <p:cNvPr id="55" name="TextBox 54">
            <a:extLst>
              <a:ext uri="{FF2B5EF4-FFF2-40B4-BE49-F238E27FC236}">
                <a16:creationId xmlns:a16="http://schemas.microsoft.com/office/drawing/2014/main" id="{725EDB8B-B9EB-4307-B665-F15DD4A9EDC4}"/>
              </a:ext>
            </a:extLst>
          </p:cNvPr>
          <p:cNvSpPr txBox="1"/>
          <p:nvPr/>
        </p:nvSpPr>
        <p:spPr>
          <a:xfrm>
            <a:off x="11283526" y="3238591"/>
            <a:ext cx="1044183" cy="415498"/>
          </a:xfrm>
          <a:prstGeom prst="rect">
            <a:avLst/>
          </a:prstGeom>
          <a:noFill/>
        </p:spPr>
        <p:txBody>
          <a:bodyPr wrap="square" rtlCol="0">
            <a:spAutoFit/>
          </a:bodyPr>
          <a:lstStyle/>
          <a:p>
            <a:r>
              <a:rPr lang="en-US" sz="1050"/>
              <a:t>European Multilateralists</a:t>
            </a:r>
            <a:endParaRPr lang="en-IE" sz="1050"/>
          </a:p>
        </p:txBody>
      </p:sp>
    </p:spTree>
    <p:extLst>
      <p:ext uri="{BB962C8B-B14F-4D97-AF65-F5344CB8AC3E}">
        <p14:creationId xmlns:p14="http://schemas.microsoft.com/office/powerpoint/2010/main" val="1429089494"/>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996C5-F84C-4CE5-AA81-019EA1461ADD}"/>
              </a:ext>
            </a:extLst>
          </p:cNvPr>
          <p:cNvSpPr>
            <a:spLocks noGrp="1"/>
          </p:cNvSpPr>
          <p:nvPr>
            <p:ph type="title"/>
          </p:nvPr>
        </p:nvSpPr>
        <p:spPr>
          <a:xfrm>
            <a:off x="146896" y="150856"/>
            <a:ext cx="9787893" cy="370620"/>
          </a:xfrm>
        </p:spPr>
        <p:txBody>
          <a:bodyPr/>
          <a:lstStyle/>
          <a:p>
            <a:r>
              <a:rPr lang="en-IE"/>
              <a:t>Disengaged Nationalists – Overseas Aid Profile</a:t>
            </a:r>
          </a:p>
        </p:txBody>
      </p:sp>
      <p:sp>
        <p:nvSpPr>
          <p:cNvPr id="28" name="Round Diagonal Corner Rectangle 27">
            <a:extLst>
              <a:ext uri="{FF2B5EF4-FFF2-40B4-BE49-F238E27FC236}">
                <a16:creationId xmlns:a16="http://schemas.microsoft.com/office/drawing/2014/main" id="{7A2A6FA9-EC2F-4675-8B05-336BA93E061D}"/>
              </a:ext>
            </a:extLst>
          </p:cNvPr>
          <p:cNvSpPr/>
          <p:nvPr/>
        </p:nvSpPr>
        <p:spPr>
          <a:xfrm>
            <a:off x="5275387" y="804365"/>
            <a:ext cx="3052182" cy="340298"/>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Developing Country Poverty Concern</a:t>
            </a:r>
          </a:p>
        </p:txBody>
      </p:sp>
      <p:graphicFrame>
        <p:nvGraphicFramePr>
          <p:cNvPr id="39" name="Object 2">
            <a:extLst>
              <a:ext uri="{FF2B5EF4-FFF2-40B4-BE49-F238E27FC236}">
                <a16:creationId xmlns:a16="http://schemas.microsoft.com/office/drawing/2014/main" id="{960D34FF-0F8B-4A31-8A8D-5BFB99C3EA15}"/>
              </a:ext>
            </a:extLst>
          </p:cNvPr>
          <p:cNvGraphicFramePr>
            <a:graphicFrameLocks noChangeAspect="1"/>
          </p:cNvGraphicFramePr>
          <p:nvPr/>
        </p:nvGraphicFramePr>
        <p:xfrm>
          <a:off x="1561684" y="1389986"/>
          <a:ext cx="3497704" cy="1731772"/>
        </p:xfrm>
        <a:graphic>
          <a:graphicData uri="http://schemas.openxmlformats.org/drawingml/2006/chart">
            <c:chart xmlns:c="http://schemas.openxmlformats.org/drawingml/2006/chart" xmlns:r="http://schemas.openxmlformats.org/officeDocument/2006/relationships" r:id="rId3"/>
          </a:graphicData>
        </a:graphic>
      </p:graphicFrame>
      <p:sp>
        <p:nvSpPr>
          <p:cNvPr id="50" name="Round Diagonal Corner Rectangle 27">
            <a:extLst>
              <a:ext uri="{FF2B5EF4-FFF2-40B4-BE49-F238E27FC236}">
                <a16:creationId xmlns:a16="http://schemas.microsoft.com/office/drawing/2014/main" id="{9C994F9F-9C11-4C33-8E85-4596593BDC97}"/>
              </a:ext>
            </a:extLst>
          </p:cNvPr>
          <p:cNvSpPr/>
          <p:nvPr/>
        </p:nvSpPr>
        <p:spPr>
          <a:xfrm>
            <a:off x="2007853" y="798939"/>
            <a:ext cx="2755531" cy="340298"/>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Minority Rights Concern</a:t>
            </a:r>
          </a:p>
        </p:txBody>
      </p:sp>
      <p:graphicFrame>
        <p:nvGraphicFramePr>
          <p:cNvPr id="52" name="Object 2">
            <a:extLst>
              <a:ext uri="{FF2B5EF4-FFF2-40B4-BE49-F238E27FC236}">
                <a16:creationId xmlns:a16="http://schemas.microsoft.com/office/drawing/2014/main" id="{1F11C625-ED4E-4AEF-8DF0-41B261687F40}"/>
              </a:ext>
            </a:extLst>
          </p:cNvPr>
          <p:cNvGraphicFramePr>
            <a:graphicFrameLocks noChangeAspect="1"/>
          </p:cNvGraphicFramePr>
          <p:nvPr/>
        </p:nvGraphicFramePr>
        <p:xfrm>
          <a:off x="5207904" y="1430612"/>
          <a:ext cx="3300348" cy="1722107"/>
        </p:xfrm>
        <a:graphic>
          <a:graphicData uri="http://schemas.openxmlformats.org/drawingml/2006/chart">
            <c:chart xmlns:c="http://schemas.openxmlformats.org/drawingml/2006/chart" xmlns:r="http://schemas.openxmlformats.org/officeDocument/2006/relationships" r:id="rId4"/>
          </a:graphicData>
        </a:graphic>
      </p:graphicFrame>
      <p:sp>
        <p:nvSpPr>
          <p:cNvPr id="75" name="Round Diagonal Corner Rectangle 27">
            <a:extLst>
              <a:ext uri="{FF2B5EF4-FFF2-40B4-BE49-F238E27FC236}">
                <a16:creationId xmlns:a16="http://schemas.microsoft.com/office/drawing/2014/main" id="{D8CE2CFA-8A5E-40B4-9DCB-A3D3FF4AC481}"/>
              </a:ext>
            </a:extLst>
          </p:cNvPr>
          <p:cNvSpPr/>
          <p:nvPr/>
        </p:nvSpPr>
        <p:spPr>
          <a:xfrm>
            <a:off x="642901" y="3208021"/>
            <a:ext cx="1953329" cy="340298"/>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Trust – Top 10 Rating</a:t>
            </a:r>
          </a:p>
        </p:txBody>
      </p:sp>
      <p:graphicFrame>
        <p:nvGraphicFramePr>
          <p:cNvPr id="79" name="Object 2">
            <a:extLst>
              <a:ext uri="{FF2B5EF4-FFF2-40B4-BE49-F238E27FC236}">
                <a16:creationId xmlns:a16="http://schemas.microsoft.com/office/drawing/2014/main" id="{BBFB2724-E2FA-4D48-A703-F65FDBC5C99C}"/>
              </a:ext>
            </a:extLst>
          </p:cNvPr>
          <p:cNvGraphicFramePr>
            <a:graphicFrameLocks noChangeAspect="1"/>
          </p:cNvGraphicFramePr>
          <p:nvPr/>
        </p:nvGraphicFramePr>
        <p:xfrm>
          <a:off x="8508252" y="1485617"/>
          <a:ext cx="4039599" cy="1678798"/>
        </p:xfrm>
        <a:graphic>
          <a:graphicData uri="http://schemas.openxmlformats.org/drawingml/2006/chart">
            <c:chart xmlns:c="http://schemas.openxmlformats.org/drawingml/2006/chart" xmlns:r="http://schemas.openxmlformats.org/officeDocument/2006/relationships" r:id="rId5"/>
          </a:graphicData>
        </a:graphic>
      </p:graphicFrame>
      <p:sp>
        <p:nvSpPr>
          <p:cNvPr id="81" name="Round Diagonal Corner Rectangle 27">
            <a:extLst>
              <a:ext uri="{FF2B5EF4-FFF2-40B4-BE49-F238E27FC236}">
                <a16:creationId xmlns:a16="http://schemas.microsoft.com/office/drawing/2014/main" id="{09BB973A-FBC6-4078-9925-CA548FC9ECE2}"/>
              </a:ext>
            </a:extLst>
          </p:cNvPr>
          <p:cNvSpPr/>
          <p:nvPr/>
        </p:nvSpPr>
        <p:spPr>
          <a:xfrm>
            <a:off x="8711917" y="803476"/>
            <a:ext cx="3337960" cy="340298"/>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Developing Countries Capability</a:t>
            </a:r>
          </a:p>
        </p:txBody>
      </p:sp>
      <p:graphicFrame>
        <p:nvGraphicFramePr>
          <p:cNvPr id="87" name="Object 2">
            <a:extLst>
              <a:ext uri="{FF2B5EF4-FFF2-40B4-BE49-F238E27FC236}">
                <a16:creationId xmlns:a16="http://schemas.microsoft.com/office/drawing/2014/main" id="{E239689F-1DF9-4DF6-91DE-DAA95E70B782}"/>
              </a:ext>
            </a:extLst>
          </p:cNvPr>
          <p:cNvGraphicFramePr>
            <a:graphicFrameLocks noChangeAspect="1"/>
          </p:cNvGraphicFramePr>
          <p:nvPr/>
        </p:nvGraphicFramePr>
        <p:xfrm>
          <a:off x="104240" y="3577441"/>
          <a:ext cx="2925736" cy="230412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1" name="Object 2">
            <a:extLst>
              <a:ext uri="{FF2B5EF4-FFF2-40B4-BE49-F238E27FC236}">
                <a16:creationId xmlns:a16="http://schemas.microsoft.com/office/drawing/2014/main" id="{A08728C6-73DB-4A82-BE36-EA7B336F6735}"/>
              </a:ext>
            </a:extLst>
          </p:cNvPr>
          <p:cNvGraphicFramePr>
            <a:graphicFrameLocks noChangeAspect="1"/>
          </p:cNvGraphicFramePr>
          <p:nvPr/>
        </p:nvGraphicFramePr>
        <p:xfrm>
          <a:off x="2841462" y="3582392"/>
          <a:ext cx="3646220" cy="2304127"/>
        </p:xfrm>
        <a:graphic>
          <a:graphicData uri="http://schemas.openxmlformats.org/drawingml/2006/chart">
            <c:chart xmlns:c="http://schemas.openxmlformats.org/drawingml/2006/chart" xmlns:r="http://schemas.openxmlformats.org/officeDocument/2006/relationships" r:id="rId7"/>
          </a:graphicData>
        </a:graphic>
      </p:graphicFrame>
      <p:sp>
        <p:nvSpPr>
          <p:cNvPr id="46" name="Round Diagonal Corner Rectangle 27">
            <a:extLst>
              <a:ext uri="{FF2B5EF4-FFF2-40B4-BE49-F238E27FC236}">
                <a16:creationId xmlns:a16="http://schemas.microsoft.com/office/drawing/2014/main" id="{A9EEC552-7945-4917-A20E-40E8BDA66947}"/>
              </a:ext>
            </a:extLst>
          </p:cNvPr>
          <p:cNvSpPr/>
          <p:nvPr/>
        </p:nvSpPr>
        <p:spPr>
          <a:xfrm>
            <a:off x="3098588" y="3181030"/>
            <a:ext cx="3001785" cy="340298"/>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Reasons to help Developing Countries</a:t>
            </a:r>
          </a:p>
        </p:txBody>
      </p:sp>
      <p:sp>
        <p:nvSpPr>
          <p:cNvPr id="37" name="Oval 36">
            <a:extLst>
              <a:ext uri="{FF2B5EF4-FFF2-40B4-BE49-F238E27FC236}">
                <a16:creationId xmlns:a16="http://schemas.microsoft.com/office/drawing/2014/main" id="{71BD53ED-2F99-4DB7-BCAF-6327A01480F8}"/>
              </a:ext>
            </a:extLst>
          </p:cNvPr>
          <p:cNvSpPr/>
          <p:nvPr/>
        </p:nvSpPr>
        <p:spPr>
          <a:xfrm>
            <a:off x="4209392" y="2034364"/>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24BDC527-282F-4E3E-8730-55B8EA9E1BCC}"/>
              </a:ext>
            </a:extLst>
          </p:cNvPr>
          <p:cNvSpPr/>
          <p:nvPr/>
        </p:nvSpPr>
        <p:spPr>
          <a:xfrm>
            <a:off x="4046941" y="1555105"/>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Oval 37">
            <a:extLst>
              <a:ext uri="{FF2B5EF4-FFF2-40B4-BE49-F238E27FC236}">
                <a16:creationId xmlns:a16="http://schemas.microsoft.com/office/drawing/2014/main" id="{5BD701A5-1CFA-41C3-909A-A4C3FC9F4B76}"/>
              </a:ext>
            </a:extLst>
          </p:cNvPr>
          <p:cNvSpPr/>
          <p:nvPr/>
        </p:nvSpPr>
        <p:spPr>
          <a:xfrm>
            <a:off x="7590016" y="2053799"/>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2" name="Object 2">
            <a:extLst>
              <a:ext uri="{FF2B5EF4-FFF2-40B4-BE49-F238E27FC236}">
                <a16:creationId xmlns:a16="http://schemas.microsoft.com/office/drawing/2014/main" id="{E514D713-2B1C-4D42-8EA5-C87A5D640688}"/>
              </a:ext>
            </a:extLst>
          </p:cNvPr>
          <p:cNvGraphicFramePr>
            <a:graphicFrameLocks noChangeAspect="1"/>
          </p:cNvGraphicFramePr>
          <p:nvPr/>
        </p:nvGraphicFramePr>
        <p:xfrm>
          <a:off x="6106575" y="3680306"/>
          <a:ext cx="4039599" cy="2376740"/>
        </p:xfrm>
        <a:graphic>
          <a:graphicData uri="http://schemas.openxmlformats.org/drawingml/2006/chart">
            <c:chart xmlns:c="http://schemas.openxmlformats.org/drawingml/2006/chart" xmlns:r="http://schemas.openxmlformats.org/officeDocument/2006/relationships" r:id="rId8"/>
          </a:graphicData>
        </a:graphic>
      </p:graphicFrame>
      <p:sp>
        <p:nvSpPr>
          <p:cNvPr id="44" name="Round Diagonal Corner Rectangle 27">
            <a:extLst>
              <a:ext uri="{FF2B5EF4-FFF2-40B4-BE49-F238E27FC236}">
                <a16:creationId xmlns:a16="http://schemas.microsoft.com/office/drawing/2014/main" id="{3AC53C1A-F4EB-4992-9D92-D2D36E5C949E}"/>
              </a:ext>
            </a:extLst>
          </p:cNvPr>
          <p:cNvSpPr/>
          <p:nvPr/>
        </p:nvSpPr>
        <p:spPr>
          <a:xfrm>
            <a:off x="6523307" y="3181030"/>
            <a:ext cx="3276181" cy="340298"/>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Causes of Poverty in Developing Countries</a:t>
            </a:r>
          </a:p>
        </p:txBody>
      </p:sp>
      <p:sp>
        <p:nvSpPr>
          <p:cNvPr id="62" name="Oval 61">
            <a:extLst>
              <a:ext uri="{FF2B5EF4-FFF2-40B4-BE49-F238E27FC236}">
                <a16:creationId xmlns:a16="http://schemas.microsoft.com/office/drawing/2014/main" id="{67BE6D93-BFF3-499D-A279-E0A03743B7DD}"/>
              </a:ext>
            </a:extLst>
          </p:cNvPr>
          <p:cNvSpPr/>
          <p:nvPr/>
        </p:nvSpPr>
        <p:spPr>
          <a:xfrm rot="795135">
            <a:off x="5518520" y="4996425"/>
            <a:ext cx="332309" cy="7548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63" name="Object 2">
            <a:extLst>
              <a:ext uri="{FF2B5EF4-FFF2-40B4-BE49-F238E27FC236}">
                <a16:creationId xmlns:a16="http://schemas.microsoft.com/office/drawing/2014/main" id="{4FD37FE7-61B3-412A-B08C-1C5BF36F5E6D}"/>
              </a:ext>
            </a:extLst>
          </p:cNvPr>
          <p:cNvGraphicFramePr>
            <a:graphicFrameLocks noChangeAspect="1"/>
          </p:cNvGraphicFramePr>
          <p:nvPr/>
        </p:nvGraphicFramePr>
        <p:xfrm>
          <a:off x="9841254" y="3654691"/>
          <a:ext cx="3705399" cy="2697325"/>
        </p:xfrm>
        <a:graphic>
          <a:graphicData uri="http://schemas.openxmlformats.org/drawingml/2006/chart">
            <c:chart xmlns:c="http://schemas.openxmlformats.org/drawingml/2006/chart" xmlns:r="http://schemas.openxmlformats.org/officeDocument/2006/relationships" r:id="rId9"/>
          </a:graphicData>
        </a:graphic>
      </p:graphicFrame>
      <p:sp>
        <p:nvSpPr>
          <p:cNvPr id="66" name="TextBox 65">
            <a:extLst>
              <a:ext uri="{FF2B5EF4-FFF2-40B4-BE49-F238E27FC236}">
                <a16:creationId xmlns:a16="http://schemas.microsoft.com/office/drawing/2014/main" id="{4043E554-75D9-40C8-99E1-CB398D78D7D4}"/>
              </a:ext>
            </a:extLst>
          </p:cNvPr>
          <p:cNvSpPr txBox="1"/>
          <p:nvPr/>
        </p:nvSpPr>
        <p:spPr>
          <a:xfrm>
            <a:off x="9534090" y="3745267"/>
            <a:ext cx="1275341" cy="2192716"/>
          </a:xfrm>
          <a:prstGeom prst="rect">
            <a:avLst/>
          </a:prstGeom>
          <a:noFill/>
        </p:spPr>
        <p:txBody>
          <a:bodyPr wrap="square">
            <a:spAutoFit/>
          </a:bodyPr>
          <a:lstStyle/>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Health</a:t>
            </a:r>
          </a:p>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Education</a:t>
            </a:r>
          </a:p>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Water</a:t>
            </a:r>
          </a:p>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Governance</a:t>
            </a:r>
          </a:p>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Economic Growth</a:t>
            </a:r>
          </a:p>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Infrastructure</a:t>
            </a:r>
          </a:p>
          <a:p>
            <a:pPr marL="0" marR="0" lvl="0" indent="0" algn="r" defTabSz="457200" rtl="0" eaLnBrk="1" fontAlgn="auto" latinLnBrk="0" hangingPunct="1">
              <a:lnSpc>
                <a:spcPct val="250000"/>
              </a:lnSpc>
              <a:spcBef>
                <a:spcPts val="0"/>
              </a:spcBef>
              <a:spcAft>
                <a:spcPts val="0"/>
              </a:spcAft>
              <a:buClrTx/>
              <a:buSzTx/>
              <a:buFontTx/>
              <a:buNone/>
              <a:tabLst/>
              <a:defRPr/>
            </a:pPr>
            <a:r>
              <a:rPr kumimoji="0" lang="en-IE" sz="800" b="1" i="0" u="none" strike="noStrike" kern="1200" cap="none" spc="0" normalizeH="0" baseline="0" noProof="0">
                <a:ln>
                  <a:noFill/>
                </a:ln>
                <a:solidFill>
                  <a:prstClr val="black">
                    <a:lumMod val="65000"/>
                    <a:lumOff val="35000"/>
                  </a:prstClr>
                </a:solidFill>
                <a:effectLst/>
                <a:uLnTx/>
                <a:uFillTx/>
                <a:latin typeface="Tahoma" panose="020B0604030504040204" pitchFamily="34" charset="0"/>
                <a:ea typeface="+mn-ea"/>
                <a:cs typeface="+mn-cs"/>
              </a:rPr>
              <a:t>Family planning</a:t>
            </a:r>
            <a:endParaRPr kumimoji="0" lang="en-IE" sz="800" b="1" i="0" u="none" strike="noStrike" kern="1200" cap="none" spc="0" normalizeH="0" baseline="0" noProof="0">
              <a:ln>
                <a:noFill/>
              </a:ln>
              <a:solidFill>
                <a:prstClr val="black">
                  <a:lumMod val="65000"/>
                  <a:lumOff val="35000"/>
                </a:prstClr>
              </a:solidFill>
              <a:effectLst/>
              <a:uLnTx/>
              <a:uFillTx/>
              <a:latin typeface="Arial" panose="020B0604020202020204" pitchFamily="34" charset="0"/>
              <a:ea typeface="+mn-ea"/>
              <a:cs typeface="+mn-cs"/>
            </a:endParaRPr>
          </a:p>
        </p:txBody>
      </p:sp>
      <p:sp>
        <p:nvSpPr>
          <p:cNvPr id="67" name="Round Diagonal Corner Rectangle 27">
            <a:extLst>
              <a:ext uri="{FF2B5EF4-FFF2-40B4-BE49-F238E27FC236}">
                <a16:creationId xmlns:a16="http://schemas.microsoft.com/office/drawing/2014/main" id="{F9DE55BD-33FE-42A5-90E3-E3E7C2768B6D}"/>
              </a:ext>
            </a:extLst>
          </p:cNvPr>
          <p:cNvSpPr/>
          <p:nvPr/>
        </p:nvSpPr>
        <p:spPr>
          <a:xfrm>
            <a:off x="10020637" y="3172571"/>
            <a:ext cx="2171363" cy="375747"/>
          </a:xfrm>
          <a:prstGeom prst="round2SameRect">
            <a:avLst/>
          </a:prstGeom>
          <a:solidFill>
            <a:srgbClr val="9A57CD">
              <a:alpha val="69804"/>
            </a:srgbClr>
          </a:solidFill>
          <a:ln w="6350" cap="flat" cmpd="sng" algn="ctr">
            <a:noFill/>
            <a:prstDash val="solid"/>
            <a:miter lim="800000"/>
          </a:ln>
          <a:effectLst/>
        </p:spPr>
        <p:txBody>
          <a:bodyPr lIns="0" tIns="0" rIns="0" bIns="0" rtlCol="0" anchor="ctr"/>
          <a:lstStyle/>
          <a:p>
            <a:pPr marL="0" marR="0" lvl="0" indent="0" algn="ctr" defTabSz="1008400" rtl="0" eaLnBrk="0" fontAlgn="base" latinLnBrk="0" hangingPunct="0">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prstClr val="black"/>
                </a:solidFill>
                <a:effectLst/>
                <a:uLnTx/>
                <a:uFillTx/>
                <a:latin typeface="Calibri" panose="020F0502020204030204"/>
                <a:ea typeface="+mn-ea"/>
                <a:cs typeface="+mn-cs"/>
              </a:rPr>
              <a:t>Irish Government Support Priorities</a:t>
            </a:r>
          </a:p>
        </p:txBody>
      </p:sp>
      <p:sp>
        <p:nvSpPr>
          <p:cNvPr id="68" name="Oval 67">
            <a:extLst>
              <a:ext uri="{FF2B5EF4-FFF2-40B4-BE49-F238E27FC236}">
                <a16:creationId xmlns:a16="http://schemas.microsoft.com/office/drawing/2014/main" id="{F4FE7A1E-F9A9-4E83-8EC1-0B73098D32BA}"/>
              </a:ext>
            </a:extLst>
          </p:cNvPr>
          <p:cNvSpPr/>
          <p:nvPr/>
        </p:nvSpPr>
        <p:spPr>
          <a:xfrm>
            <a:off x="11477080" y="5686120"/>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9" name="Oval 68">
            <a:extLst>
              <a:ext uri="{FF2B5EF4-FFF2-40B4-BE49-F238E27FC236}">
                <a16:creationId xmlns:a16="http://schemas.microsoft.com/office/drawing/2014/main" id="{E8EB31CB-C5F4-4058-ADF1-AA838295A0FF}"/>
              </a:ext>
            </a:extLst>
          </p:cNvPr>
          <p:cNvSpPr/>
          <p:nvPr/>
        </p:nvSpPr>
        <p:spPr>
          <a:xfrm>
            <a:off x="9200398" y="5525822"/>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DDEEA09B-5D34-4563-9347-DD08A18C4825}"/>
              </a:ext>
            </a:extLst>
          </p:cNvPr>
          <p:cNvSpPr txBox="1"/>
          <p:nvPr/>
        </p:nvSpPr>
        <p:spPr>
          <a:xfrm>
            <a:off x="3397812" y="1136571"/>
            <a:ext cx="50526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Total </a:t>
            </a:r>
            <a:endParaRPr kumimoji="0" lang="en-IE"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3" name="Oval 52">
            <a:extLst>
              <a:ext uri="{FF2B5EF4-FFF2-40B4-BE49-F238E27FC236}">
                <a16:creationId xmlns:a16="http://schemas.microsoft.com/office/drawing/2014/main" id="{EB6AB7C5-871F-4CE0-B5FF-232054D453D1}"/>
              </a:ext>
            </a:extLst>
          </p:cNvPr>
          <p:cNvSpPr/>
          <p:nvPr/>
        </p:nvSpPr>
        <p:spPr>
          <a:xfrm>
            <a:off x="9211027" y="5219504"/>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Oval 53">
            <a:extLst>
              <a:ext uri="{FF2B5EF4-FFF2-40B4-BE49-F238E27FC236}">
                <a16:creationId xmlns:a16="http://schemas.microsoft.com/office/drawing/2014/main" id="{B7BAEE80-F57C-40C5-910D-525E4CF95FA6}"/>
              </a:ext>
            </a:extLst>
          </p:cNvPr>
          <p:cNvSpPr/>
          <p:nvPr/>
        </p:nvSpPr>
        <p:spPr>
          <a:xfrm>
            <a:off x="9311734" y="4353519"/>
            <a:ext cx="363883" cy="25736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Rectangle 70">
            <a:extLst>
              <a:ext uri="{FF2B5EF4-FFF2-40B4-BE49-F238E27FC236}">
                <a16:creationId xmlns:a16="http://schemas.microsoft.com/office/drawing/2014/main" id="{5E74195C-9115-474B-BBA7-97BD4C5EC120}"/>
              </a:ext>
            </a:extLst>
          </p:cNvPr>
          <p:cNvSpPr/>
          <p:nvPr/>
        </p:nvSpPr>
        <p:spPr>
          <a:xfrm>
            <a:off x="11635629" y="3830280"/>
            <a:ext cx="335148" cy="225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TextBox 75">
            <a:extLst>
              <a:ext uri="{FF2B5EF4-FFF2-40B4-BE49-F238E27FC236}">
                <a16:creationId xmlns:a16="http://schemas.microsoft.com/office/drawing/2014/main" id="{B79F3B4F-C609-49C5-82DF-1F6C6558DE93}"/>
              </a:ext>
            </a:extLst>
          </p:cNvPr>
          <p:cNvSpPr txBox="1"/>
          <p:nvPr/>
        </p:nvSpPr>
        <p:spPr>
          <a:xfrm>
            <a:off x="4122598" y="1136502"/>
            <a:ext cx="1492716"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Disengaged Nationalists</a:t>
            </a:r>
            <a:endParaRPr kumimoji="0" lang="en-IE"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77" name="Chart 76">
            <a:extLst>
              <a:ext uri="{FF2B5EF4-FFF2-40B4-BE49-F238E27FC236}">
                <a16:creationId xmlns:a16="http://schemas.microsoft.com/office/drawing/2014/main" id="{F0610B01-7672-4793-899B-B897FD41D35F}"/>
              </a:ext>
            </a:extLst>
          </p:cNvPr>
          <p:cNvGraphicFramePr/>
          <p:nvPr/>
        </p:nvGraphicFramePr>
        <p:xfrm>
          <a:off x="16571" y="947632"/>
          <a:ext cx="1788641" cy="1572663"/>
        </p:xfrm>
        <a:graphic>
          <a:graphicData uri="http://schemas.openxmlformats.org/drawingml/2006/chart">
            <c:chart xmlns:c="http://schemas.openxmlformats.org/drawingml/2006/chart" xmlns:r="http://schemas.openxmlformats.org/officeDocument/2006/relationships" r:id="rId10"/>
          </a:graphicData>
        </a:graphic>
      </p:graphicFrame>
      <p:sp>
        <p:nvSpPr>
          <p:cNvPr id="78" name="TextBox 77">
            <a:extLst>
              <a:ext uri="{FF2B5EF4-FFF2-40B4-BE49-F238E27FC236}">
                <a16:creationId xmlns:a16="http://schemas.microsoft.com/office/drawing/2014/main" id="{A8636E0B-93E0-44AD-930B-F3E3CD334906}"/>
              </a:ext>
            </a:extLst>
          </p:cNvPr>
          <p:cNvSpPr txBox="1"/>
          <p:nvPr/>
        </p:nvSpPr>
        <p:spPr>
          <a:xfrm>
            <a:off x="432304" y="1228996"/>
            <a:ext cx="808791"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7030A0"/>
                </a:solidFill>
                <a:effectLst/>
                <a:uLnTx/>
                <a:uFillTx/>
                <a:latin typeface="Calibri" panose="020F0502020204030204"/>
                <a:ea typeface="+mn-ea"/>
                <a:cs typeface="+mn-cs"/>
              </a:rPr>
              <a:t>10%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30A0"/>
                </a:solidFill>
                <a:effectLst/>
                <a:uLnTx/>
                <a:uFillTx/>
                <a:latin typeface="Calibri" panose="020F0502020204030204"/>
                <a:ea typeface="+mn-ea"/>
                <a:cs typeface="+mn-cs"/>
              </a:rPr>
              <a:t>of All Adults</a:t>
            </a:r>
            <a:endParaRPr kumimoji="0" lang="en-IE" sz="1400" b="1" i="0" u="none" strike="noStrike" kern="1200" cap="none" spc="0" normalizeH="0" baseline="0" noProof="0">
              <a:ln>
                <a:noFill/>
              </a:ln>
              <a:solidFill>
                <a:srgbClr val="7030A0"/>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E3A33FFB-254E-4B39-9E9C-7003A3983977}"/>
              </a:ext>
            </a:extLst>
          </p:cNvPr>
          <p:cNvSpPr txBox="1"/>
          <p:nvPr/>
        </p:nvSpPr>
        <p:spPr>
          <a:xfrm>
            <a:off x="119510" y="2399570"/>
            <a:ext cx="1322798"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1" u="none" strike="noStrike" kern="1200" cap="none" spc="0" normalizeH="0" baseline="0" noProof="0">
                <a:ln>
                  <a:noFill/>
                </a:ln>
                <a:solidFill>
                  <a:prstClr val="black"/>
                </a:solidFill>
                <a:effectLst/>
                <a:uLnTx/>
                <a:uFillTx/>
                <a:latin typeface="Calibri" panose="020F0502020204030204"/>
                <a:ea typeface="+mn-ea"/>
                <a:cs typeface="+mn-cs"/>
              </a:rPr>
              <a:t>367,000  individuals</a:t>
            </a:r>
            <a:endParaRPr kumimoji="0" lang="en-IE" sz="1100" b="0" i="1"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TextBox 81">
            <a:extLst>
              <a:ext uri="{FF2B5EF4-FFF2-40B4-BE49-F238E27FC236}">
                <a16:creationId xmlns:a16="http://schemas.microsoft.com/office/drawing/2014/main" id="{0D32B7C0-C7CF-4766-A325-4403F166024A}"/>
              </a:ext>
            </a:extLst>
          </p:cNvPr>
          <p:cNvSpPr txBox="1"/>
          <p:nvPr/>
        </p:nvSpPr>
        <p:spPr>
          <a:xfrm>
            <a:off x="6810578" y="1165103"/>
            <a:ext cx="50526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Total </a:t>
            </a:r>
            <a:endParaRPr kumimoji="0" lang="en-IE"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TextBox 82">
            <a:extLst>
              <a:ext uri="{FF2B5EF4-FFF2-40B4-BE49-F238E27FC236}">
                <a16:creationId xmlns:a16="http://schemas.microsoft.com/office/drawing/2014/main" id="{4C16E21B-2925-4C46-B0C7-07E9D94FFBAA}"/>
              </a:ext>
            </a:extLst>
          </p:cNvPr>
          <p:cNvSpPr txBox="1"/>
          <p:nvPr/>
        </p:nvSpPr>
        <p:spPr>
          <a:xfrm>
            <a:off x="7535364" y="1165034"/>
            <a:ext cx="1492716" cy="25391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Disengaged Nationalists</a:t>
            </a:r>
            <a:endParaRPr kumimoji="0" lang="en-IE"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TextBox 83">
            <a:extLst>
              <a:ext uri="{FF2B5EF4-FFF2-40B4-BE49-F238E27FC236}">
                <a16:creationId xmlns:a16="http://schemas.microsoft.com/office/drawing/2014/main" id="{7399EC90-8DDB-4E21-A9A0-ECC96B057115}"/>
              </a:ext>
            </a:extLst>
          </p:cNvPr>
          <p:cNvSpPr txBox="1"/>
          <p:nvPr/>
        </p:nvSpPr>
        <p:spPr>
          <a:xfrm>
            <a:off x="10509094" y="1193635"/>
            <a:ext cx="505267" cy="2616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Total </a:t>
            </a:r>
            <a:endParaRPr kumimoji="0" lang="en-IE"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5" name="TextBox 84">
            <a:extLst>
              <a:ext uri="{FF2B5EF4-FFF2-40B4-BE49-F238E27FC236}">
                <a16:creationId xmlns:a16="http://schemas.microsoft.com/office/drawing/2014/main" id="{503CD38B-81D3-417F-8751-AA0686A5343B}"/>
              </a:ext>
            </a:extLst>
          </p:cNvPr>
          <p:cNvSpPr txBox="1"/>
          <p:nvPr/>
        </p:nvSpPr>
        <p:spPr>
          <a:xfrm>
            <a:off x="11346586" y="1181225"/>
            <a:ext cx="987449" cy="41549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Calibri" panose="020F0502020204030204"/>
                <a:ea typeface="+mn-ea"/>
                <a:cs typeface="+mn-cs"/>
              </a:rPr>
              <a:t>Disengaged Nationalists</a:t>
            </a:r>
            <a:endParaRPr kumimoji="0" lang="en-IE"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6" name="Oval 85">
            <a:extLst>
              <a:ext uri="{FF2B5EF4-FFF2-40B4-BE49-F238E27FC236}">
                <a16:creationId xmlns:a16="http://schemas.microsoft.com/office/drawing/2014/main" id="{392CBA9A-F03A-4D21-96FA-5ECED719E402}"/>
              </a:ext>
            </a:extLst>
          </p:cNvPr>
          <p:cNvSpPr/>
          <p:nvPr/>
        </p:nvSpPr>
        <p:spPr>
          <a:xfrm>
            <a:off x="7535364" y="2547015"/>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8" name="Rectangle 87">
            <a:extLst>
              <a:ext uri="{FF2B5EF4-FFF2-40B4-BE49-F238E27FC236}">
                <a16:creationId xmlns:a16="http://schemas.microsoft.com/office/drawing/2014/main" id="{B3A29DDF-7F09-4E54-AE46-373FC0165555}"/>
              </a:ext>
            </a:extLst>
          </p:cNvPr>
          <p:cNvSpPr/>
          <p:nvPr/>
        </p:nvSpPr>
        <p:spPr>
          <a:xfrm>
            <a:off x="7498603" y="1592785"/>
            <a:ext cx="151314"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9" name="Rectangle 88">
            <a:extLst>
              <a:ext uri="{FF2B5EF4-FFF2-40B4-BE49-F238E27FC236}">
                <a16:creationId xmlns:a16="http://schemas.microsoft.com/office/drawing/2014/main" id="{CABD475D-C6AA-4D49-A8F3-94B78C74AF3F}"/>
              </a:ext>
            </a:extLst>
          </p:cNvPr>
          <p:cNvSpPr/>
          <p:nvPr/>
        </p:nvSpPr>
        <p:spPr>
          <a:xfrm>
            <a:off x="11636174" y="1621317"/>
            <a:ext cx="172426" cy="2641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0" name="Oval 89">
            <a:extLst>
              <a:ext uri="{FF2B5EF4-FFF2-40B4-BE49-F238E27FC236}">
                <a16:creationId xmlns:a16="http://schemas.microsoft.com/office/drawing/2014/main" id="{948ECF91-0452-4A33-AFBA-CCD5FAE7579C}"/>
              </a:ext>
            </a:extLst>
          </p:cNvPr>
          <p:cNvSpPr/>
          <p:nvPr/>
        </p:nvSpPr>
        <p:spPr>
          <a:xfrm>
            <a:off x="11422307" y="2599734"/>
            <a:ext cx="433746" cy="276441"/>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Rectangle 90">
            <a:extLst>
              <a:ext uri="{FF2B5EF4-FFF2-40B4-BE49-F238E27FC236}">
                <a16:creationId xmlns:a16="http://schemas.microsoft.com/office/drawing/2014/main" id="{2B180BB5-EFF7-44AB-B9DC-2F38CB11C138}"/>
              </a:ext>
            </a:extLst>
          </p:cNvPr>
          <p:cNvSpPr/>
          <p:nvPr/>
        </p:nvSpPr>
        <p:spPr>
          <a:xfrm>
            <a:off x="2350746" y="3787318"/>
            <a:ext cx="398274" cy="1800349"/>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2" name="Rectangle 91">
            <a:extLst>
              <a:ext uri="{FF2B5EF4-FFF2-40B4-BE49-F238E27FC236}">
                <a16:creationId xmlns:a16="http://schemas.microsoft.com/office/drawing/2014/main" id="{50FC03CF-1334-48E5-8B39-D644550CA9A5}"/>
              </a:ext>
            </a:extLst>
          </p:cNvPr>
          <p:cNvSpPr/>
          <p:nvPr/>
        </p:nvSpPr>
        <p:spPr>
          <a:xfrm>
            <a:off x="5457991" y="3613353"/>
            <a:ext cx="398274" cy="1390001"/>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3" name="Oval 92">
            <a:extLst>
              <a:ext uri="{FF2B5EF4-FFF2-40B4-BE49-F238E27FC236}">
                <a16:creationId xmlns:a16="http://schemas.microsoft.com/office/drawing/2014/main" id="{F80040BD-541B-4173-9B29-935E9B6FD933}"/>
              </a:ext>
            </a:extLst>
          </p:cNvPr>
          <p:cNvSpPr/>
          <p:nvPr/>
        </p:nvSpPr>
        <p:spPr>
          <a:xfrm>
            <a:off x="11439893" y="5372228"/>
            <a:ext cx="433746" cy="276441"/>
          </a:xfrm>
          <a:prstGeom prst="ellipse">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Parallelogram 44">
            <a:extLst>
              <a:ext uri="{FF2B5EF4-FFF2-40B4-BE49-F238E27FC236}">
                <a16:creationId xmlns:a16="http://schemas.microsoft.com/office/drawing/2014/main" id="{C71B5615-2F85-4E3D-9C44-239193C22443}"/>
              </a:ext>
            </a:extLst>
          </p:cNvPr>
          <p:cNvSpPr/>
          <p:nvPr/>
        </p:nvSpPr>
        <p:spPr>
          <a:xfrm>
            <a:off x="25528" y="6035325"/>
            <a:ext cx="11814783" cy="635196"/>
          </a:xfrm>
          <a:prstGeom prst="parallelogram">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457200" rtl="0" eaLnBrk="1" fontAlgn="auto" latinLnBrk="0" hangingPunct="1">
              <a:lnSpc>
                <a:spcPct val="90000"/>
              </a:lnSpc>
              <a:spcBef>
                <a:spcPts val="0"/>
              </a:spcBef>
              <a:spcAft>
                <a:spcPts val="0"/>
              </a:spcAft>
              <a:buClrTx/>
              <a:buSzTx/>
              <a:buFontTx/>
              <a:buNone/>
              <a:tabLst/>
              <a:defRPr/>
            </a:pPr>
            <a:r>
              <a:rPr kumimoji="0" lang="en-IE" sz="1400" b="1" i="0" u="none" strike="noStrike" kern="1200" cap="none" spc="0" normalizeH="0" baseline="0" noProof="0">
                <a:ln>
                  <a:noFill/>
                </a:ln>
                <a:solidFill>
                  <a:prstClr val="white"/>
                </a:solidFill>
                <a:effectLst/>
                <a:uLnTx/>
                <a:uFillTx/>
                <a:latin typeface="Calibri" panose="020F0502020204030204"/>
                <a:ea typeface="+mn-ea"/>
                <a:cs typeface="+mn-cs"/>
              </a:rPr>
              <a:t>Entirely unsympathetic to the notion of helping developing countries, Disengaged Nationalists essentially believes that Government incompetence and the irresponsible behaviour of citizens of those countries themselves are the root causes of poverty there.</a:t>
            </a:r>
          </a:p>
        </p:txBody>
      </p:sp>
    </p:spTree>
    <p:extLst>
      <p:ext uri="{BB962C8B-B14F-4D97-AF65-F5344CB8AC3E}">
        <p14:creationId xmlns:p14="http://schemas.microsoft.com/office/powerpoint/2010/main" val="82555791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B127D2E-B641-4EF9-A789-1D8D96124B03}"/>
              </a:ext>
            </a:extLst>
          </p:cNvPr>
          <p:cNvSpPr/>
          <p:nvPr/>
        </p:nvSpPr>
        <p:spPr>
          <a:xfrm>
            <a:off x="6338790" y="1840847"/>
            <a:ext cx="2710649" cy="7923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a:extLst>
              <a:ext uri="{FF2B5EF4-FFF2-40B4-BE49-F238E27FC236}">
                <a16:creationId xmlns:a16="http://schemas.microsoft.com/office/drawing/2014/main" id="{E07EE589-2EA4-4054-8CA5-D0996542B7C4}"/>
              </a:ext>
            </a:extLst>
          </p:cNvPr>
          <p:cNvSpPr/>
          <p:nvPr/>
        </p:nvSpPr>
        <p:spPr>
          <a:xfrm>
            <a:off x="9215496" y="1830056"/>
            <a:ext cx="2710649" cy="7923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a:extLst>
              <a:ext uri="{FF2B5EF4-FFF2-40B4-BE49-F238E27FC236}">
                <a16:creationId xmlns:a16="http://schemas.microsoft.com/office/drawing/2014/main" id="{7B751CD6-6CCA-461C-8B14-C0BEDB7A2291}"/>
              </a:ext>
            </a:extLst>
          </p:cNvPr>
          <p:cNvSpPr/>
          <p:nvPr/>
        </p:nvSpPr>
        <p:spPr>
          <a:xfrm>
            <a:off x="6366123" y="2778802"/>
            <a:ext cx="2731675" cy="940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4373A3D5-F257-4A4E-9CB6-B7FE84F3DDC1}"/>
              </a:ext>
            </a:extLst>
          </p:cNvPr>
          <p:cNvSpPr/>
          <p:nvPr/>
        </p:nvSpPr>
        <p:spPr>
          <a:xfrm>
            <a:off x="9201835" y="2778802"/>
            <a:ext cx="2731675" cy="940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id="{3301A0F6-C762-46C2-8FE8-E5D4295B4A12}"/>
              </a:ext>
            </a:extLst>
          </p:cNvPr>
          <p:cNvSpPr/>
          <p:nvPr/>
        </p:nvSpPr>
        <p:spPr>
          <a:xfrm>
            <a:off x="6372953" y="3905214"/>
            <a:ext cx="2731676" cy="994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a:extLst>
              <a:ext uri="{FF2B5EF4-FFF2-40B4-BE49-F238E27FC236}">
                <a16:creationId xmlns:a16="http://schemas.microsoft.com/office/drawing/2014/main" id="{E75C6B01-1DD7-4DB4-8F65-72A61E3A86A7}"/>
              </a:ext>
            </a:extLst>
          </p:cNvPr>
          <p:cNvSpPr/>
          <p:nvPr/>
        </p:nvSpPr>
        <p:spPr>
          <a:xfrm>
            <a:off x="9215496" y="3905214"/>
            <a:ext cx="2731676" cy="994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F01A3789-B338-427A-BFE1-B9DC618BEEF6}"/>
              </a:ext>
            </a:extLst>
          </p:cNvPr>
          <p:cNvSpPr/>
          <p:nvPr/>
        </p:nvSpPr>
        <p:spPr>
          <a:xfrm>
            <a:off x="3530411" y="2778802"/>
            <a:ext cx="2731675" cy="94085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9CA3FCEE-1A5F-4E3C-8E6E-7D4367040D0F}"/>
              </a:ext>
            </a:extLst>
          </p:cNvPr>
          <p:cNvSpPr/>
          <p:nvPr/>
        </p:nvSpPr>
        <p:spPr>
          <a:xfrm>
            <a:off x="3530410" y="3905214"/>
            <a:ext cx="2731676" cy="99442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0EC8C1A0-61CC-471A-8BF0-51A55362613F}"/>
              </a:ext>
            </a:extLst>
          </p:cNvPr>
          <p:cNvSpPr/>
          <p:nvPr/>
        </p:nvSpPr>
        <p:spPr>
          <a:xfrm>
            <a:off x="3530409" y="5031624"/>
            <a:ext cx="2752091" cy="11764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7B4CC17F-1FED-4D15-A2A2-E4C08F41FC94}"/>
              </a:ext>
            </a:extLst>
          </p:cNvPr>
          <p:cNvSpPr/>
          <p:nvPr/>
        </p:nvSpPr>
        <p:spPr>
          <a:xfrm>
            <a:off x="3551437" y="1853343"/>
            <a:ext cx="2710649" cy="7923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46D279FB-FA72-4A8B-8DF4-78A2B9FD80AF}"/>
              </a:ext>
            </a:extLst>
          </p:cNvPr>
          <p:cNvSpPr/>
          <p:nvPr/>
        </p:nvSpPr>
        <p:spPr>
          <a:xfrm>
            <a:off x="374283" y="3915332"/>
            <a:ext cx="2906290" cy="9843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lang="en-IE" b="1">
                <a:solidFill>
                  <a:prstClr val="white"/>
                </a:solidFill>
                <a:latin typeface="Calibri" panose="020F0502020204030204"/>
              </a:rPr>
              <a:t>Socio Cultural Priorities</a:t>
            </a:r>
            <a:endParaRPr kumimoji="0" lang="en-IE"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spaço Reservado para Texto 2">
            <a:extLst>
              <a:ext uri="{FF2B5EF4-FFF2-40B4-BE49-F238E27FC236}">
                <a16:creationId xmlns:a16="http://schemas.microsoft.com/office/drawing/2014/main" id="{77ADA495-6F1F-42E8-B5BC-2CB70B3D3CAC}"/>
              </a:ext>
            </a:extLst>
          </p:cNvPr>
          <p:cNvSpPr>
            <a:spLocks noGrp="1"/>
          </p:cNvSpPr>
          <p:nvPr>
            <p:ph type="body" sz="quarter" idx="14"/>
          </p:nvPr>
        </p:nvSpPr>
        <p:spPr>
          <a:xfrm>
            <a:off x="324276" y="178670"/>
            <a:ext cx="9417951" cy="533400"/>
          </a:xfrm>
        </p:spPr>
        <p:txBody>
          <a:bodyPr/>
          <a:lstStyle/>
          <a:p>
            <a:r>
              <a:rPr lang="en-US" sz="2400"/>
              <a:t>Segments Targeting Strategy</a:t>
            </a:r>
          </a:p>
        </p:txBody>
      </p:sp>
      <p:sp>
        <p:nvSpPr>
          <p:cNvPr id="12" name="Rectangle 11">
            <a:extLst>
              <a:ext uri="{FF2B5EF4-FFF2-40B4-BE49-F238E27FC236}">
                <a16:creationId xmlns:a16="http://schemas.microsoft.com/office/drawing/2014/main" id="{0FF49AAE-0CC3-4FEB-91A5-D071231CA8E3}"/>
              </a:ext>
            </a:extLst>
          </p:cNvPr>
          <p:cNvSpPr/>
          <p:nvPr/>
        </p:nvSpPr>
        <p:spPr>
          <a:xfrm>
            <a:off x="374283" y="1792708"/>
            <a:ext cx="2914202" cy="814451"/>
          </a:xfrm>
          <a:prstGeom prst="rect">
            <a:avLst/>
          </a:prstGeom>
          <a:solidFill>
            <a:srgbClr val="54C0E8"/>
          </a:solidFill>
          <a:ln>
            <a:noFill/>
          </a:ln>
        </p:spPr>
        <p:style>
          <a:lnRef idx="2">
            <a:schemeClr val="accent1">
              <a:shade val="50000"/>
            </a:schemeClr>
          </a:lnRef>
          <a:fillRef idx="1">
            <a:schemeClr val="accent1"/>
          </a:fillRef>
          <a:effectRef idx="0">
            <a:schemeClr val="accent1"/>
          </a:effectRef>
          <a:fontRef idx="minor">
            <a:schemeClr val="lt1"/>
          </a:fontRef>
        </p:style>
        <p:txBody>
          <a:bodyPr rIns="93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E" b="1">
                <a:solidFill>
                  <a:prstClr val="white"/>
                </a:solidFill>
                <a:latin typeface="Calibri" panose="020F0502020204030204"/>
              </a:rPr>
              <a:t>Bullseye Audience</a:t>
            </a:r>
            <a:endParaRPr kumimoji="0" lang="en-IE"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C6DF0CD-6046-4FB9-A25D-A4ED788694AD}"/>
              </a:ext>
            </a:extLst>
          </p:cNvPr>
          <p:cNvSpPr/>
          <p:nvPr/>
        </p:nvSpPr>
        <p:spPr>
          <a:xfrm>
            <a:off x="374283" y="2788761"/>
            <a:ext cx="2906290" cy="93321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IE" sz="1800" b="1" i="0" u="none" strike="noStrike" kern="1200" cap="none" spc="0" normalizeH="0" baseline="0" noProof="0">
                <a:ln>
                  <a:noFill/>
                </a:ln>
                <a:solidFill>
                  <a:prstClr val="white"/>
                </a:solidFill>
                <a:effectLst/>
                <a:uLnTx/>
                <a:uFillTx/>
                <a:latin typeface="Calibri" panose="020F0502020204030204"/>
                <a:ea typeface="+mn-ea"/>
                <a:cs typeface="+mn-cs"/>
              </a:rPr>
              <a:t>Media Channels</a:t>
            </a:r>
          </a:p>
        </p:txBody>
      </p:sp>
      <p:sp>
        <p:nvSpPr>
          <p:cNvPr id="11" name="Rectangle 10">
            <a:extLst>
              <a:ext uri="{FF2B5EF4-FFF2-40B4-BE49-F238E27FC236}">
                <a16:creationId xmlns:a16="http://schemas.microsoft.com/office/drawing/2014/main" id="{50BABE00-5122-4443-A799-1503C7E7C896}"/>
              </a:ext>
            </a:extLst>
          </p:cNvPr>
          <p:cNvSpPr/>
          <p:nvPr/>
        </p:nvSpPr>
        <p:spPr>
          <a:xfrm>
            <a:off x="374283" y="5052707"/>
            <a:ext cx="2906290" cy="117646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IE" sz="1800" b="1" i="0" u="none" strike="noStrike" kern="1200" cap="none" spc="0" normalizeH="0" baseline="0" noProof="0">
                <a:ln>
                  <a:noFill/>
                </a:ln>
                <a:solidFill>
                  <a:prstClr val="white"/>
                </a:solidFill>
                <a:effectLst/>
                <a:uLnTx/>
                <a:uFillTx/>
                <a:latin typeface="Calibri" panose="020F0502020204030204"/>
                <a:ea typeface="+mn-ea"/>
                <a:cs typeface="+mn-cs"/>
              </a:rPr>
              <a:t>Overseas Aid – Communications Messaging</a:t>
            </a:r>
          </a:p>
        </p:txBody>
      </p:sp>
      <p:sp>
        <p:nvSpPr>
          <p:cNvPr id="14" name="Parallelogram 13">
            <a:extLst>
              <a:ext uri="{FF2B5EF4-FFF2-40B4-BE49-F238E27FC236}">
                <a16:creationId xmlns:a16="http://schemas.microsoft.com/office/drawing/2014/main" id="{2C42FCB4-16F9-46CA-9005-C6295F65E944}"/>
              </a:ext>
            </a:extLst>
          </p:cNvPr>
          <p:cNvSpPr/>
          <p:nvPr/>
        </p:nvSpPr>
        <p:spPr>
          <a:xfrm>
            <a:off x="3551437" y="1184932"/>
            <a:ext cx="2842543" cy="584781"/>
          </a:xfrm>
          <a:prstGeom prst="parallelogram">
            <a:avLst/>
          </a:prstGeom>
          <a:solidFill>
            <a:srgbClr val="CB126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lang="en-IE" sz="1600" b="1">
                <a:solidFill>
                  <a:prstClr val="white"/>
                </a:solidFill>
                <a:latin typeface="Calibri" panose="020F0502020204030204"/>
              </a:rPr>
              <a:t>Global Citizens</a:t>
            </a:r>
            <a:endParaRPr kumimoji="0" lang="en-IE"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Parallelogram 15">
            <a:extLst>
              <a:ext uri="{FF2B5EF4-FFF2-40B4-BE49-F238E27FC236}">
                <a16:creationId xmlns:a16="http://schemas.microsoft.com/office/drawing/2014/main" id="{30EACCE4-1161-4D54-BF46-165EB47403AF}"/>
              </a:ext>
            </a:extLst>
          </p:cNvPr>
          <p:cNvSpPr/>
          <p:nvPr/>
        </p:nvSpPr>
        <p:spPr>
          <a:xfrm>
            <a:off x="6372953" y="1198874"/>
            <a:ext cx="2828882" cy="556897"/>
          </a:xfrm>
          <a:prstGeom prst="parallelogram">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E" sz="1600" b="1" i="0" u="none" strike="noStrike" kern="1200" cap="none" spc="0" normalizeH="0" baseline="0" noProof="0">
                <a:ln>
                  <a:noFill/>
                </a:ln>
                <a:solidFill>
                  <a:prstClr val="white"/>
                </a:solidFill>
                <a:effectLst/>
                <a:uLnTx/>
                <a:uFillTx/>
                <a:latin typeface="Calibri" panose="020F0502020204030204"/>
              </a:rPr>
              <a:t>Community Activists</a:t>
            </a:r>
          </a:p>
        </p:txBody>
      </p:sp>
      <p:sp>
        <p:nvSpPr>
          <p:cNvPr id="17" name="Parallelogram 16">
            <a:extLst>
              <a:ext uri="{FF2B5EF4-FFF2-40B4-BE49-F238E27FC236}">
                <a16:creationId xmlns:a16="http://schemas.microsoft.com/office/drawing/2014/main" id="{997D661A-6373-463C-B675-CD0FE887EAF0}"/>
              </a:ext>
            </a:extLst>
          </p:cNvPr>
          <p:cNvSpPr/>
          <p:nvPr/>
        </p:nvSpPr>
        <p:spPr>
          <a:xfrm>
            <a:off x="9227635" y="1198874"/>
            <a:ext cx="2828883" cy="556897"/>
          </a:xfrm>
          <a:prstGeom prst="parallelogram">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E" sz="1600" b="1" i="0" u="none" strike="noStrike" kern="1200" cap="none" spc="0" normalizeH="0" baseline="0" noProof="0">
                <a:ln>
                  <a:noFill/>
                </a:ln>
                <a:solidFill>
                  <a:prstClr val="white"/>
                </a:solidFill>
                <a:effectLst/>
                <a:uLnTx/>
                <a:uFillTx/>
                <a:latin typeface="Calibri" panose="020F0502020204030204"/>
                <a:ea typeface="+mn-ea"/>
                <a:cs typeface="+mn-cs"/>
              </a:rPr>
              <a:t>European Multilateralists</a:t>
            </a:r>
          </a:p>
        </p:txBody>
      </p:sp>
      <p:sp>
        <p:nvSpPr>
          <p:cNvPr id="2" name="TextBox 1">
            <a:extLst>
              <a:ext uri="{FF2B5EF4-FFF2-40B4-BE49-F238E27FC236}">
                <a16:creationId xmlns:a16="http://schemas.microsoft.com/office/drawing/2014/main" id="{68715FC2-B347-48A6-8830-02C693837D75}"/>
              </a:ext>
            </a:extLst>
          </p:cNvPr>
          <p:cNvSpPr txBox="1"/>
          <p:nvPr/>
        </p:nvSpPr>
        <p:spPr>
          <a:xfrm>
            <a:off x="3551437" y="1880606"/>
            <a:ext cx="2596233" cy="523220"/>
          </a:xfrm>
          <a:prstGeom prst="rect">
            <a:avLst/>
          </a:prstGeom>
          <a:noFill/>
        </p:spPr>
        <p:txBody>
          <a:bodyPr wrap="square" rtlCol="0">
            <a:spAutoFit/>
          </a:bodyPr>
          <a:lstStyle/>
          <a:p>
            <a:r>
              <a:rPr lang="en-US" sz="1400"/>
              <a:t>20-39; Single/Pre-Family. ABC1, Urban, College Educated.</a:t>
            </a:r>
            <a:endParaRPr lang="en-IE" sz="1400"/>
          </a:p>
        </p:txBody>
      </p:sp>
      <p:sp>
        <p:nvSpPr>
          <p:cNvPr id="21" name="TextBox 20">
            <a:extLst>
              <a:ext uri="{FF2B5EF4-FFF2-40B4-BE49-F238E27FC236}">
                <a16:creationId xmlns:a16="http://schemas.microsoft.com/office/drawing/2014/main" id="{50CAD26D-83A8-47F6-9BE2-1EE6BD397127}"/>
              </a:ext>
            </a:extLst>
          </p:cNvPr>
          <p:cNvSpPr txBox="1"/>
          <p:nvPr/>
        </p:nvSpPr>
        <p:spPr>
          <a:xfrm>
            <a:off x="6393980" y="1853343"/>
            <a:ext cx="2734699" cy="523220"/>
          </a:xfrm>
          <a:prstGeom prst="rect">
            <a:avLst/>
          </a:prstGeom>
          <a:noFill/>
        </p:spPr>
        <p:txBody>
          <a:bodyPr wrap="square" rtlCol="0">
            <a:spAutoFit/>
          </a:bodyPr>
          <a:lstStyle/>
          <a:p>
            <a:r>
              <a:rPr lang="en-US" sz="1400"/>
              <a:t>Single/Young Family; College/    Post-graduate;  Female Skew.</a:t>
            </a:r>
          </a:p>
        </p:txBody>
      </p:sp>
      <p:sp>
        <p:nvSpPr>
          <p:cNvPr id="23" name="TextBox 22">
            <a:extLst>
              <a:ext uri="{FF2B5EF4-FFF2-40B4-BE49-F238E27FC236}">
                <a16:creationId xmlns:a16="http://schemas.microsoft.com/office/drawing/2014/main" id="{CAD08601-C861-4D17-BF2E-31EA5CB4F1B3}"/>
              </a:ext>
            </a:extLst>
          </p:cNvPr>
          <p:cNvSpPr txBox="1"/>
          <p:nvPr/>
        </p:nvSpPr>
        <p:spPr>
          <a:xfrm>
            <a:off x="9205383" y="1853343"/>
            <a:ext cx="2596233" cy="307777"/>
          </a:xfrm>
          <a:prstGeom prst="rect">
            <a:avLst/>
          </a:prstGeom>
          <a:noFill/>
        </p:spPr>
        <p:txBody>
          <a:bodyPr wrap="square" rtlCol="0">
            <a:spAutoFit/>
          </a:bodyPr>
          <a:lstStyle/>
          <a:p>
            <a:r>
              <a:rPr lang="en-US" sz="1400"/>
              <a:t>Urban, ABC1, 55+</a:t>
            </a:r>
          </a:p>
        </p:txBody>
      </p:sp>
      <p:sp>
        <p:nvSpPr>
          <p:cNvPr id="24" name="TextBox 23">
            <a:extLst>
              <a:ext uri="{FF2B5EF4-FFF2-40B4-BE49-F238E27FC236}">
                <a16:creationId xmlns:a16="http://schemas.microsoft.com/office/drawing/2014/main" id="{A56FAB02-FC18-43DF-995A-1EFA2EE94A38}"/>
              </a:ext>
            </a:extLst>
          </p:cNvPr>
          <p:cNvSpPr txBox="1"/>
          <p:nvPr/>
        </p:nvSpPr>
        <p:spPr>
          <a:xfrm>
            <a:off x="3551437" y="2788442"/>
            <a:ext cx="2596233" cy="738664"/>
          </a:xfrm>
          <a:prstGeom prst="rect">
            <a:avLst/>
          </a:prstGeom>
          <a:noFill/>
        </p:spPr>
        <p:txBody>
          <a:bodyPr wrap="square" rtlCol="0">
            <a:spAutoFit/>
          </a:bodyPr>
          <a:lstStyle/>
          <a:p>
            <a:r>
              <a:rPr lang="en-US" sz="1400"/>
              <a:t>Over-index on multi-media digital channels (news sites, social media, podcasts).</a:t>
            </a:r>
            <a:endParaRPr lang="en-IE" sz="1400"/>
          </a:p>
        </p:txBody>
      </p:sp>
      <p:sp>
        <p:nvSpPr>
          <p:cNvPr id="25" name="TextBox 24">
            <a:extLst>
              <a:ext uri="{FF2B5EF4-FFF2-40B4-BE49-F238E27FC236}">
                <a16:creationId xmlns:a16="http://schemas.microsoft.com/office/drawing/2014/main" id="{BF334462-B143-40DA-9EAC-AD2F66C47B94}"/>
              </a:ext>
            </a:extLst>
          </p:cNvPr>
          <p:cNvSpPr txBox="1"/>
          <p:nvPr/>
        </p:nvSpPr>
        <p:spPr>
          <a:xfrm>
            <a:off x="6393980" y="2777661"/>
            <a:ext cx="2596233" cy="523220"/>
          </a:xfrm>
          <a:prstGeom prst="rect">
            <a:avLst/>
          </a:prstGeom>
          <a:noFill/>
        </p:spPr>
        <p:txBody>
          <a:bodyPr wrap="square" rtlCol="0">
            <a:spAutoFit/>
          </a:bodyPr>
          <a:lstStyle/>
          <a:p>
            <a:r>
              <a:rPr lang="en-US" sz="1400"/>
              <a:t>Mix of traditional channels (TV; radio; print) and social media.</a:t>
            </a:r>
            <a:endParaRPr lang="en-IE" sz="1400"/>
          </a:p>
        </p:txBody>
      </p:sp>
      <p:sp>
        <p:nvSpPr>
          <p:cNvPr id="26" name="TextBox 25">
            <a:extLst>
              <a:ext uri="{FF2B5EF4-FFF2-40B4-BE49-F238E27FC236}">
                <a16:creationId xmlns:a16="http://schemas.microsoft.com/office/drawing/2014/main" id="{631BF5D8-2757-46CE-B9B7-ADA4CACEA43E}"/>
              </a:ext>
            </a:extLst>
          </p:cNvPr>
          <p:cNvSpPr txBox="1"/>
          <p:nvPr/>
        </p:nvSpPr>
        <p:spPr>
          <a:xfrm>
            <a:off x="9205383" y="2777661"/>
            <a:ext cx="2596233" cy="523220"/>
          </a:xfrm>
          <a:prstGeom prst="rect">
            <a:avLst/>
          </a:prstGeom>
          <a:noFill/>
        </p:spPr>
        <p:txBody>
          <a:bodyPr wrap="square" rtlCol="0">
            <a:spAutoFit/>
          </a:bodyPr>
          <a:lstStyle/>
          <a:p>
            <a:r>
              <a:rPr lang="en-US" sz="1400"/>
              <a:t>Full mix of traditional media touchpoints.</a:t>
            </a:r>
            <a:endParaRPr lang="en-IE" sz="1400"/>
          </a:p>
        </p:txBody>
      </p:sp>
      <p:sp>
        <p:nvSpPr>
          <p:cNvPr id="27" name="TextBox 26">
            <a:extLst>
              <a:ext uri="{FF2B5EF4-FFF2-40B4-BE49-F238E27FC236}">
                <a16:creationId xmlns:a16="http://schemas.microsoft.com/office/drawing/2014/main" id="{5EC9D3DB-F31B-4614-8ECB-2ED1A2AA6D80}"/>
              </a:ext>
            </a:extLst>
          </p:cNvPr>
          <p:cNvSpPr txBox="1"/>
          <p:nvPr/>
        </p:nvSpPr>
        <p:spPr>
          <a:xfrm>
            <a:off x="3530409" y="3884022"/>
            <a:ext cx="2596233" cy="954107"/>
          </a:xfrm>
          <a:prstGeom prst="rect">
            <a:avLst/>
          </a:prstGeom>
          <a:noFill/>
        </p:spPr>
        <p:txBody>
          <a:bodyPr wrap="square" rtlCol="0">
            <a:spAutoFit/>
          </a:bodyPr>
          <a:lstStyle/>
          <a:p>
            <a:r>
              <a:rPr lang="en-US" sz="1400"/>
              <a:t>Global citizens; focused on climate change, housing, fake news, rise of populism; more positive financial outlook.</a:t>
            </a:r>
            <a:endParaRPr lang="en-IE" sz="1400"/>
          </a:p>
        </p:txBody>
      </p:sp>
      <p:sp>
        <p:nvSpPr>
          <p:cNvPr id="28" name="TextBox 27">
            <a:extLst>
              <a:ext uri="{FF2B5EF4-FFF2-40B4-BE49-F238E27FC236}">
                <a16:creationId xmlns:a16="http://schemas.microsoft.com/office/drawing/2014/main" id="{0C825F78-3216-4718-B362-2E54D60D4F38}"/>
              </a:ext>
            </a:extLst>
          </p:cNvPr>
          <p:cNvSpPr txBox="1"/>
          <p:nvPr/>
        </p:nvSpPr>
        <p:spPr>
          <a:xfrm>
            <a:off x="6393980" y="3832596"/>
            <a:ext cx="2596233" cy="1169551"/>
          </a:xfrm>
          <a:prstGeom prst="rect">
            <a:avLst/>
          </a:prstGeom>
          <a:noFill/>
        </p:spPr>
        <p:txBody>
          <a:bodyPr wrap="square" rtlCol="0">
            <a:spAutoFit/>
          </a:bodyPr>
          <a:lstStyle/>
          <a:p>
            <a:r>
              <a:rPr lang="en-US" sz="1400"/>
              <a:t>Local community/national citizens; focused on housing, climate change, economic inequality, developing countries, populism.</a:t>
            </a:r>
            <a:endParaRPr lang="en-IE" sz="1400"/>
          </a:p>
        </p:txBody>
      </p:sp>
      <p:sp>
        <p:nvSpPr>
          <p:cNvPr id="29" name="TextBox 28">
            <a:extLst>
              <a:ext uri="{FF2B5EF4-FFF2-40B4-BE49-F238E27FC236}">
                <a16:creationId xmlns:a16="http://schemas.microsoft.com/office/drawing/2014/main" id="{7EE5B709-B21B-460A-A7F9-477045637CEC}"/>
              </a:ext>
            </a:extLst>
          </p:cNvPr>
          <p:cNvSpPr txBox="1"/>
          <p:nvPr/>
        </p:nvSpPr>
        <p:spPr>
          <a:xfrm>
            <a:off x="9205383" y="3832596"/>
            <a:ext cx="2596233" cy="738664"/>
          </a:xfrm>
          <a:prstGeom prst="rect">
            <a:avLst/>
          </a:prstGeom>
          <a:noFill/>
        </p:spPr>
        <p:txBody>
          <a:bodyPr wrap="square" rtlCol="0">
            <a:spAutoFit/>
          </a:bodyPr>
          <a:lstStyle/>
          <a:p>
            <a:r>
              <a:rPr lang="en-US" sz="1400"/>
              <a:t>European/National citizens; focus skew towards health service.</a:t>
            </a:r>
            <a:endParaRPr lang="en-IE" sz="1400"/>
          </a:p>
        </p:txBody>
      </p:sp>
      <p:sp>
        <p:nvSpPr>
          <p:cNvPr id="30" name="TextBox 29">
            <a:extLst>
              <a:ext uri="{FF2B5EF4-FFF2-40B4-BE49-F238E27FC236}">
                <a16:creationId xmlns:a16="http://schemas.microsoft.com/office/drawing/2014/main" id="{3615E8C2-9F53-4EAD-A782-AED0F9DE5D6F}"/>
              </a:ext>
            </a:extLst>
          </p:cNvPr>
          <p:cNvSpPr txBox="1"/>
          <p:nvPr/>
        </p:nvSpPr>
        <p:spPr>
          <a:xfrm>
            <a:off x="3530409" y="5038541"/>
            <a:ext cx="2770429" cy="1169551"/>
          </a:xfrm>
          <a:prstGeom prst="rect">
            <a:avLst/>
          </a:prstGeom>
          <a:noFill/>
        </p:spPr>
        <p:txBody>
          <a:bodyPr wrap="square" rtlCol="0">
            <a:spAutoFit/>
          </a:bodyPr>
          <a:lstStyle/>
          <a:p>
            <a:r>
              <a:rPr lang="en-US" sz="1400"/>
              <a:t>Aid as a humanitarian and moral imperative. Addressing exploitation by powerful countries. Administered by multilaterals and aid </a:t>
            </a:r>
            <a:r>
              <a:rPr lang="en-US" sz="1400" err="1"/>
              <a:t>organisations</a:t>
            </a:r>
            <a:r>
              <a:rPr lang="en-US" sz="1400"/>
              <a:t>.</a:t>
            </a:r>
            <a:endParaRPr lang="en-IE" sz="1400"/>
          </a:p>
        </p:txBody>
      </p:sp>
      <p:sp>
        <p:nvSpPr>
          <p:cNvPr id="31" name="TextBox 30">
            <a:extLst>
              <a:ext uri="{FF2B5EF4-FFF2-40B4-BE49-F238E27FC236}">
                <a16:creationId xmlns:a16="http://schemas.microsoft.com/office/drawing/2014/main" id="{4039FD83-7BE4-424C-B621-60CCBE796BBA}"/>
              </a:ext>
            </a:extLst>
          </p:cNvPr>
          <p:cNvSpPr txBox="1"/>
          <p:nvPr/>
        </p:nvSpPr>
        <p:spPr>
          <a:xfrm>
            <a:off x="6416544" y="5031624"/>
            <a:ext cx="2681254" cy="1169551"/>
          </a:xfrm>
          <a:prstGeom prst="rect">
            <a:avLst/>
          </a:prstGeom>
          <a:solidFill>
            <a:schemeClr val="bg1">
              <a:lumMod val="95000"/>
            </a:schemeClr>
          </a:solidFill>
        </p:spPr>
        <p:txBody>
          <a:bodyPr wrap="square" rtlCol="0">
            <a:spAutoFit/>
          </a:bodyPr>
          <a:lstStyle/>
          <a:p>
            <a:r>
              <a:rPr lang="en-US" sz="1400"/>
              <a:t>Aid as basic human right and sense of shared humanity. Addressing a global economic system </a:t>
            </a:r>
            <a:r>
              <a:rPr lang="en-US" sz="1400" err="1"/>
              <a:t>favouring</a:t>
            </a:r>
            <a:r>
              <a:rPr lang="en-US" sz="1400"/>
              <a:t> rich countries</a:t>
            </a:r>
            <a:r>
              <a:rPr lang="en-IE" sz="1400"/>
              <a:t>.</a:t>
            </a:r>
          </a:p>
          <a:p>
            <a:endParaRPr lang="en-US" sz="1400"/>
          </a:p>
        </p:txBody>
      </p:sp>
      <p:sp>
        <p:nvSpPr>
          <p:cNvPr id="49" name="TextBox 48">
            <a:extLst>
              <a:ext uri="{FF2B5EF4-FFF2-40B4-BE49-F238E27FC236}">
                <a16:creationId xmlns:a16="http://schemas.microsoft.com/office/drawing/2014/main" id="{2ED0DB03-967E-4379-B74F-96B022350E21}"/>
              </a:ext>
            </a:extLst>
          </p:cNvPr>
          <p:cNvSpPr txBox="1"/>
          <p:nvPr/>
        </p:nvSpPr>
        <p:spPr>
          <a:xfrm>
            <a:off x="9252256" y="5031624"/>
            <a:ext cx="2681254" cy="1169551"/>
          </a:xfrm>
          <a:prstGeom prst="rect">
            <a:avLst/>
          </a:prstGeom>
          <a:solidFill>
            <a:schemeClr val="bg1">
              <a:lumMod val="95000"/>
            </a:schemeClr>
          </a:solidFill>
        </p:spPr>
        <p:txBody>
          <a:bodyPr wrap="square" rtlCol="0">
            <a:spAutoFit/>
          </a:bodyPr>
          <a:lstStyle/>
          <a:p>
            <a:r>
              <a:rPr lang="en-US" sz="1400"/>
              <a:t>Aid </a:t>
            </a:r>
            <a:r>
              <a:rPr lang="en-IE" sz="1400"/>
              <a:t>for reasons of justice and morality. Administered by Irish Governments via Aid Organisations, overseen by Multilaterals.</a:t>
            </a:r>
          </a:p>
        </p:txBody>
      </p:sp>
    </p:spTree>
    <p:extLst>
      <p:ext uri="{BB962C8B-B14F-4D97-AF65-F5344CB8AC3E}">
        <p14:creationId xmlns:p14="http://schemas.microsoft.com/office/powerpoint/2010/main" val="1638799461"/>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6B127D2E-B641-4EF9-A789-1D8D96124B03}"/>
              </a:ext>
            </a:extLst>
          </p:cNvPr>
          <p:cNvSpPr/>
          <p:nvPr/>
        </p:nvSpPr>
        <p:spPr>
          <a:xfrm>
            <a:off x="6393382" y="1840847"/>
            <a:ext cx="2710649"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1" name="Rectangle 40">
            <a:extLst>
              <a:ext uri="{FF2B5EF4-FFF2-40B4-BE49-F238E27FC236}">
                <a16:creationId xmlns:a16="http://schemas.microsoft.com/office/drawing/2014/main" id="{E07EE589-2EA4-4054-8CA5-D0996542B7C4}"/>
              </a:ext>
            </a:extLst>
          </p:cNvPr>
          <p:cNvSpPr/>
          <p:nvPr/>
        </p:nvSpPr>
        <p:spPr>
          <a:xfrm>
            <a:off x="9229131" y="1830056"/>
            <a:ext cx="2710649"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2" name="Rectangle 41">
            <a:extLst>
              <a:ext uri="{FF2B5EF4-FFF2-40B4-BE49-F238E27FC236}">
                <a16:creationId xmlns:a16="http://schemas.microsoft.com/office/drawing/2014/main" id="{7B751CD6-6CCA-461C-8B14-C0BEDB7A2291}"/>
              </a:ext>
            </a:extLst>
          </p:cNvPr>
          <p:cNvSpPr/>
          <p:nvPr/>
        </p:nvSpPr>
        <p:spPr>
          <a:xfrm>
            <a:off x="6393382" y="2737858"/>
            <a:ext cx="2731675" cy="10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3" name="Rectangle 42">
            <a:extLst>
              <a:ext uri="{FF2B5EF4-FFF2-40B4-BE49-F238E27FC236}">
                <a16:creationId xmlns:a16="http://schemas.microsoft.com/office/drawing/2014/main" id="{4373A3D5-F257-4A4E-9CB6-B7FE84F3DDC1}"/>
              </a:ext>
            </a:extLst>
          </p:cNvPr>
          <p:cNvSpPr/>
          <p:nvPr/>
        </p:nvSpPr>
        <p:spPr>
          <a:xfrm>
            <a:off x="9229131" y="2737858"/>
            <a:ext cx="2731675" cy="10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4" name="Rectangle 43">
            <a:extLst>
              <a:ext uri="{FF2B5EF4-FFF2-40B4-BE49-F238E27FC236}">
                <a16:creationId xmlns:a16="http://schemas.microsoft.com/office/drawing/2014/main" id="{3301A0F6-C762-46C2-8FE8-E5D4295B4A12}"/>
              </a:ext>
            </a:extLst>
          </p:cNvPr>
          <p:cNvSpPr/>
          <p:nvPr/>
        </p:nvSpPr>
        <p:spPr>
          <a:xfrm>
            <a:off x="6393382" y="3812449"/>
            <a:ext cx="2731676" cy="1312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5" name="Rectangle 44">
            <a:extLst>
              <a:ext uri="{FF2B5EF4-FFF2-40B4-BE49-F238E27FC236}">
                <a16:creationId xmlns:a16="http://schemas.microsoft.com/office/drawing/2014/main" id="{E75C6B01-1DD7-4DB4-8F65-72A61E3A86A7}"/>
              </a:ext>
            </a:extLst>
          </p:cNvPr>
          <p:cNvSpPr/>
          <p:nvPr/>
        </p:nvSpPr>
        <p:spPr>
          <a:xfrm>
            <a:off x="9229131" y="3812449"/>
            <a:ext cx="2731676" cy="1312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3" name="Rectangle 32">
            <a:extLst>
              <a:ext uri="{FF2B5EF4-FFF2-40B4-BE49-F238E27FC236}">
                <a16:creationId xmlns:a16="http://schemas.microsoft.com/office/drawing/2014/main" id="{F01A3789-B338-427A-BFE1-B9DC618BEEF6}"/>
              </a:ext>
            </a:extLst>
          </p:cNvPr>
          <p:cNvSpPr/>
          <p:nvPr/>
        </p:nvSpPr>
        <p:spPr>
          <a:xfrm>
            <a:off x="3530409" y="2737858"/>
            <a:ext cx="2731675" cy="100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9CA3FCEE-1A5F-4E3C-8E6E-7D4367040D0F}"/>
              </a:ext>
            </a:extLst>
          </p:cNvPr>
          <p:cNvSpPr/>
          <p:nvPr/>
        </p:nvSpPr>
        <p:spPr>
          <a:xfrm>
            <a:off x="3530410" y="3812449"/>
            <a:ext cx="2731676" cy="13123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0EC8C1A0-61CC-471A-8BF0-51A55362613F}"/>
              </a:ext>
            </a:extLst>
          </p:cNvPr>
          <p:cNvSpPr/>
          <p:nvPr/>
        </p:nvSpPr>
        <p:spPr>
          <a:xfrm>
            <a:off x="3530409" y="5177395"/>
            <a:ext cx="2752091" cy="138499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7B4CC17F-1FED-4D15-A2A2-E4C08F41FC94}"/>
              </a:ext>
            </a:extLst>
          </p:cNvPr>
          <p:cNvSpPr/>
          <p:nvPr/>
        </p:nvSpPr>
        <p:spPr>
          <a:xfrm>
            <a:off x="3530409" y="1853343"/>
            <a:ext cx="2710649" cy="82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0" name="Rectangle 9">
            <a:extLst>
              <a:ext uri="{FF2B5EF4-FFF2-40B4-BE49-F238E27FC236}">
                <a16:creationId xmlns:a16="http://schemas.microsoft.com/office/drawing/2014/main" id="{46D279FB-FA72-4A8B-8DF4-78A2B9FD80AF}"/>
              </a:ext>
            </a:extLst>
          </p:cNvPr>
          <p:cNvSpPr/>
          <p:nvPr/>
        </p:nvSpPr>
        <p:spPr>
          <a:xfrm>
            <a:off x="366371" y="3821776"/>
            <a:ext cx="2906290" cy="13123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lang="en-IE" b="1">
                <a:solidFill>
                  <a:prstClr val="white"/>
                </a:solidFill>
                <a:latin typeface="Calibri" panose="020F0502020204030204"/>
              </a:rPr>
              <a:t>Socio Cultural Priorities</a:t>
            </a:r>
            <a:endParaRPr kumimoji="0" lang="en-IE"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Espaço Reservado para Texto 2">
            <a:extLst>
              <a:ext uri="{FF2B5EF4-FFF2-40B4-BE49-F238E27FC236}">
                <a16:creationId xmlns:a16="http://schemas.microsoft.com/office/drawing/2014/main" id="{77ADA495-6F1F-42E8-B5BC-2CB70B3D3CAC}"/>
              </a:ext>
            </a:extLst>
          </p:cNvPr>
          <p:cNvSpPr>
            <a:spLocks noGrp="1"/>
          </p:cNvSpPr>
          <p:nvPr>
            <p:ph type="body" sz="quarter" idx="14"/>
          </p:nvPr>
        </p:nvSpPr>
        <p:spPr>
          <a:xfrm>
            <a:off x="324276" y="178670"/>
            <a:ext cx="9417951" cy="533400"/>
          </a:xfrm>
        </p:spPr>
        <p:txBody>
          <a:bodyPr/>
          <a:lstStyle/>
          <a:p>
            <a:r>
              <a:rPr lang="en-US" sz="2400"/>
              <a:t>Segments Targeting Strategy</a:t>
            </a:r>
          </a:p>
        </p:txBody>
      </p:sp>
      <p:sp>
        <p:nvSpPr>
          <p:cNvPr id="12" name="Rectangle 11">
            <a:extLst>
              <a:ext uri="{FF2B5EF4-FFF2-40B4-BE49-F238E27FC236}">
                <a16:creationId xmlns:a16="http://schemas.microsoft.com/office/drawing/2014/main" id="{0FF49AAE-0CC3-4FEB-91A5-D071231CA8E3}"/>
              </a:ext>
            </a:extLst>
          </p:cNvPr>
          <p:cNvSpPr/>
          <p:nvPr/>
        </p:nvSpPr>
        <p:spPr>
          <a:xfrm>
            <a:off x="366371" y="1850590"/>
            <a:ext cx="2914202" cy="828000"/>
          </a:xfrm>
          <a:prstGeom prst="rect">
            <a:avLst/>
          </a:prstGeom>
          <a:solidFill>
            <a:srgbClr val="54C0E8"/>
          </a:solidFill>
          <a:ln>
            <a:noFill/>
          </a:ln>
        </p:spPr>
        <p:style>
          <a:lnRef idx="2">
            <a:schemeClr val="accent1">
              <a:shade val="50000"/>
            </a:schemeClr>
          </a:lnRef>
          <a:fillRef idx="1">
            <a:schemeClr val="accent1"/>
          </a:fillRef>
          <a:effectRef idx="0">
            <a:schemeClr val="accent1"/>
          </a:effectRef>
          <a:fontRef idx="minor">
            <a:schemeClr val="lt1"/>
          </a:fontRef>
        </p:style>
        <p:txBody>
          <a:bodyPr rIns="93600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IE" b="1">
                <a:solidFill>
                  <a:prstClr val="white"/>
                </a:solidFill>
                <a:latin typeface="Calibri" panose="020F0502020204030204"/>
              </a:rPr>
              <a:t>Bullseye Audience</a:t>
            </a:r>
            <a:endParaRPr kumimoji="0" lang="en-IE" sz="18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4C6DF0CD-6046-4FB9-A25D-A4ED788694AD}"/>
              </a:ext>
            </a:extLst>
          </p:cNvPr>
          <p:cNvSpPr/>
          <p:nvPr/>
        </p:nvSpPr>
        <p:spPr>
          <a:xfrm>
            <a:off x="366371" y="2737858"/>
            <a:ext cx="2906290" cy="10080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Ins="360000"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IE" sz="1800" b="1" i="0" u="none" strike="noStrike" kern="1200" cap="none" spc="0" normalizeH="0" baseline="0" noProof="0">
                <a:ln>
                  <a:noFill/>
                </a:ln>
                <a:solidFill>
                  <a:prstClr val="white"/>
                </a:solidFill>
                <a:effectLst/>
                <a:uLnTx/>
                <a:uFillTx/>
                <a:latin typeface="Calibri" panose="020F0502020204030204"/>
                <a:ea typeface="+mn-ea"/>
                <a:cs typeface="+mn-cs"/>
              </a:rPr>
              <a:t>Media Channels</a:t>
            </a:r>
          </a:p>
        </p:txBody>
      </p:sp>
      <p:sp>
        <p:nvSpPr>
          <p:cNvPr id="11" name="Rectangle 10">
            <a:extLst>
              <a:ext uri="{FF2B5EF4-FFF2-40B4-BE49-F238E27FC236}">
                <a16:creationId xmlns:a16="http://schemas.microsoft.com/office/drawing/2014/main" id="{50BABE00-5122-4443-A799-1503C7E7C896}"/>
              </a:ext>
            </a:extLst>
          </p:cNvPr>
          <p:cNvSpPr/>
          <p:nvPr/>
        </p:nvSpPr>
        <p:spPr>
          <a:xfrm>
            <a:off x="366371" y="5184313"/>
            <a:ext cx="2906290" cy="13780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Ins="0" rtlCol="0" anchor="ct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en-IE" sz="1800" b="1" i="0" u="none" strike="noStrike" kern="1200" cap="none" spc="0" normalizeH="0" baseline="0" noProof="0">
                <a:ln>
                  <a:noFill/>
                </a:ln>
                <a:solidFill>
                  <a:prstClr val="white"/>
                </a:solidFill>
                <a:effectLst/>
                <a:uLnTx/>
                <a:uFillTx/>
                <a:latin typeface="Calibri" panose="020F0502020204030204"/>
                <a:ea typeface="+mn-ea"/>
                <a:cs typeface="+mn-cs"/>
              </a:rPr>
              <a:t>Overseas Aid – Communications Messaging</a:t>
            </a:r>
          </a:p>
        </p:txBody>
      </p:sp>
      <p:sp>
        <p:nvSpPr>
          <p:cNvPr id="14" name="Parallelogram 13">
            <a:extLst>
              <a:ext uri="{FF2B5EF4-FFF2-40B4-BE49-F238E27FC236}">
                <a16:creationId xmlns:a16="http://schemas.microsoft.com/office/drawing/2014/main" id="{2C42FCB4-16F9-46CA-9005-C6295F65E944}"/>
              </a:ext>
            </a:extLst>
          </p:cNvPr>
          <p:cNvSpPr/>
          <p:nvPr/>
        </p:nvSpPr>
        <p:spPr>
          <a:xfrm>
            <a:off x="3530409" y="1130340"/>
            <a:ext cx="2842543" cy="584781"/>
          </a:xfrm>
          <a:prstGeom prst="parallelogram">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lang="en-IE" sz="1600" b="1">
                <a:solidFill>
                  <a:prstClr val="white"/>
                </a:solidFill>
                <a:latin typeface="Calibri" panose="020F0502020204030204"/>
              </a:rPr>
              <a:t>National Pragmatists</a:t>
            </a:r>
            <a:endParaRPr kumimoji="0" lang="en-IE" sz="1600" b="1"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Parallelogram 15">
            <a:extLst>
              <a:ext uri="{FF2B5EF4-FFF2-40B4-BE49-F238E27FC236}">
                <a16:creationId xmlns:a16="http://schemas.microsoft.com/office/drawing/2014/main" id="{30EACCE4-1161-4D54-BF46-165EB47403AF}"/>
              </a:ext>
            </a:extLst>
          </p:cNvPr>
          <p:cNvSpPr/>
          <p:nvPr/>
        </p:nvSpPr>
        <p:spPr>
          <a:xfrm>
            <a:off x="6393382" y="1137570"/>
            <a:ext cx="2828882" cy="570320"/>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E" sz="1600" b="1" i="0" u="none" strike="noStrike" kern="1200" cap="none" spc="0" normalizeH="0" baseline="0" noProof="0">
                <a:ln>
                  <a:noFill/>
                </a:ln>
                <a:solidFill>
                  <a:schemeClr val="tx1">
                    <a:lumMod val="65000"/>
                    <a:lumOff val="35000"/>
                  </a:schemeClr>
                </a:solidFill>
                <a:effectLst/>
                <a:uLnTx/>
                <a:uFillTx/>
                <a:latin typeface="Calibri" panose="020F0502020204030204"/>
              </a:rPr>
              <a:t>Empathetic Reactionaries</a:t>
            </a:r>
          </a:p>
        </p:txBody>
      </p:sp>
      <p:sp>
        <p:nvSpPr>
          <p:cNvPr id="17" name="Parallelogram 16">
            <a:extLst>
              <a:ext uri="{FF2B5EF4-FFF2-40B4-BE49-F238E27FC236}">
                <a16:creationId xmlns:a16="http://schemas.microsoft.com/office/drawing/2014/main" id="{997D661A-6373-463C-B675-CD0FE887EAF0}"/>
              </a:ext>
            </a:extLst>
          </p:cNvPr>
          <p:cNvSpPr/>
          <p:nvPr/>
        </p:nvSpPr>
        <p:spPr>
          <a:xfrm>
            <a:off x="9229131" y="1128503"/>
            <a:ext cx="2888165" cy="556897"/>
          </a:xfrm>
          <a:prstGeom prst="parallelogram">
            <a:avLst/>
          </a:prstGeom>
          <a:solidFill>
            <a:srgbClr val="9A57C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nchorCtr="0"/>
          <a:lstStyle/>
          <a:p>
            <a:pPr marL="0" marR="0" lvl="0" indent="0" algn="ctr" defTabSz="914400" rtl="0" eaLnBrk="0" fontAlgn="base" latinLnBrk="0" hangingPunct="0">
              <a:lnSpc>
                <a:spcPct val="90000"/>
              </a:lnSpc>
              <a:spcBef>
                <a:spcPct val="0"/>
              </a:spcBef>
              <a:spcAft>
                <a:spcPct val="0"/>
              </a:spcAft>
              <a:buClrTx/>
              <a:buSzTx/>
              <a:buFontTx/>
              <a:buNone/>
              <a:tabLst/>
              <a:defRPr/>
            </a:pPr>
            <a:r>
              <a:rPr kumimoji="0" lang="en-IE" sz="1600" b="1" i="0" u="none" strike="noStrike" kern="1200" cap="none" spc="0" normalizeH="0" baseline="0" noProof="0">
                <a:ln>
                  <a:noFill/>
                </a:ln>
                <a:solidFill>
                  <a:prstClr val="white"/>
                </a:solidFill>
                <a:effectLst/>
                <a:uLnTx/>
                <a:uFillTx/>
                <a:latin typeface="Calibri" panose="020F0502020204030204"/>
                <a:ea typeface="+mn-ea"/>
                <a:cs typeface="+mn-cs"/>
              </a:rPr>
              <a:t>Disengaged Nationalists</a:t>
            </a:r>
          </a:p>
        </p:txBody>
      </p:sp>
      <p:sp>
        <p:nvSpPr>
          <p:cNvPr id="2" name="TextBox 1">
            <a:extLst>
              <a:ext uri="{FF2B5EF4-FFF2-40B4-BE49-F238E27FC236}">
                <a16:creationId xmlns:a16="http://schemas.microsoft.com/office/drawing/2014/main" id="{68715FC2-B347-48A6-8830-02C693837D75}"/>
              </a:ext>
            </a:extLst>
          </p:cNvPr>
          <p:cNvSpPr txBox="1"/>
          <p:nvPr/>
        </p:nvSpPr>
        <p:spPr>
          <a:xfrm>
            <a:off x="3530409" y="1880606"/>
            <a:ext cx="2596233" cy="307777"/>
          </a:xfrm>
          <a:prstGeom prst="rect">
            <a:avLst/>
          </a:prstGeom>
          <a:noFill/>
        </p:spPr>
        <p:txBody>
          <a:bodyPr wrap="square" rtlCol="0">
            <a:spAutoFit/>
          </a:bodyPr>
          <a:lstStyle/>
          <a:p>
            <a:r>
              <a:rPr lang="en-US" sz="1400"/>
              <a:t>60+; C2DE, Empty Nesters</a:t>
            </a:r>
            <a:endParaRPr lang="en-IE" sz="1400"/>
          </a:p>
        </p:txBody>
      </p:sp>
      <p:sp>
        <p:nvSpPr>
          <p:cNvPr id="21" name="TextBox 20">
            <a:extLst>
              <a:ext uri="{FF2B5EF4-FFF2-40B4-BE49-F238E27FC236}">
                <a16:creationId xmlns:a16="http://schemas.microsoft.com/office/drawing/2014/main" id="{50CAD26D-83A8-47F6-9BE2-1EE6BD397127}"/>
              </a:ext>
            </a:extLst>
          </p:cNvPr>
          <p:cNvSpPr txBox="1"/>
          <p:nvPr/>
        </p:nvSpPr>
        <p:spPr>
          <a:xfrm>
            <a:off x="6393980" y="1853343"/>
            <a:ext cx="2734699" cy="523220"/>
          </a:xfrm>
          <a:prstGeom prst="rect">
            <a:avLst/>
          </a:prstGeom>
          <a:noFill/>
        </p:spPr>
        <p:txBody>
          <a:bodyPr wrap="square" rtlCol="0">
            <a:spAutoFit/>
          </a:bodyPr>
          <a:lstStyle/>
          <a:p>
            <a:r>
              <a:rPr lang="en-US" sz="1400"/>
              <a:t>18-34 years, female, young family, C2DE skew</a:t>
            </a:r>
          </a:p>
        </p:txBody>
      </p:sp>
      <p:sp>
        <p:nvSpPr>
          <p:cNvPr id="23" name="TextBox 22">
            <a:extLst>
              <a:ext uri="{FF2B5EF4-FFF2-40B4-BE49-F238E27FC236}">
                <a16:creationId xmlns:a16="http://schemas.microsoft.com/office/drawing/2014/main" id="{CAD08601-C861-4D17-BF2E-31EA5CB4F1B3}"/>
              </a:ext>
            </a:extLst>
          </p:cNvPr>
          <p:cNvSpPr txBox="1"/>
          <p:nvPr/>
        </p:nvSpPr>
        <p:spPr>
          <a:xfrm>
            <a:off x="9229131" y="1853343"/>
            <a:ext cx="2596233" cy="307777"/>
          </a:xfrm>
          <a:prstGeom prst="rect">
            <a:avLst/>
          </a:prstGeom>
          <a:noFill/>
        </p:spPr>
        <p:txBody>
          <a:bodyPr wrap="square" rtlCol="0">
            <a:spAutoFit/>
          </a:bodyPr>
          <a:lstStyle/>
          <a:p>
            <a:r>
              <a:rPr lang="en-US" sz="1400"/>
              <a:t>25-44 years, male </a:t>
            </a:r>
          </a:p>
        </p:txBody>
      </p:sp>
      <p:sp>
        <p:nvSpPr>
          <p:cNvPr id="24" name="TextBox 23">
            <a:extLst>
              <a:ext uri="{FF2B5EF4-FFF2-40B4-BE49-F238E27FC236}">
                <a16:creationId xmlns:a16="http://schemas.microsoft.com/office/drawing/2014/main" id="{A56FAB02-FC18-43DF-995A-1EFA2EE94A38}"/>
              </a:ext>
            </a:extLst>
          </p:cNvPr>
          <p:cNvSpPr txBox="1"/>
          <p:nvPr/>
        </p:nvSpPr>
        <p:spPr>
          <a:xfrm>
            <a:off x="3530409" y="2706554"/>
            <a:ext cx="2596233" cy="523220"/>
          </a:xfrm>
          <a:prstGeom prst="rect">
            <a:avLst/>
          </a:prstGeom>
          <a:noFill/>
        </p:spPr>
        <p:txBody>
          <a:bodyPr wrap="square" rtlCol="0">
            <a:spAutoFit/>
          </a:bodyPr>
          <a:lstStyle/>
          <a:p>
            <a:r>
              <a:rPr lang="en-US" sz="1400"/>
              <a:t>Strongly over-index on traditional TV, print and radio</a:t>
            </a:r>
            <a:endParaRPr lang="en-IE" sz="1400"/>
          </a:p>
        </p:txBody>
      </p:sp>
      <p:sp>
        <p:nvSpPr>
          <p:cNvPr id="25" name="TextBox 24">
            <a:extLst>
              <a:ext uri="{FF2B5EF4-FFF2-40B4-BE49-F238E27FC236}">
                <a16:creationId xmlns:a16="http://schemas.microsoft.com/office/drawing/2014/main" id="{BF334462-B143-40DA-9EAC-AD2F66C47B94}"/>
              </a:ext>
            </a:extLst>
          </p:cNvPr>
          <p:cNvSpPr txBox="1"/>
          <p:nvPr/>
        </p:nvSpPr>
        <p:spPr>
          <a:xfrm>
            <a:off x="6393382" y="2695773"/>
            <a:ext cx="2596233" cy="738664"/>
          </a:xfrm>
          <a:prstGeom prst="rect">
            <a:avLst/>
          </a:prstGeom>
          <a:noFill/>
        </p:spPr>
        <p:txBody>
          <a:bodyPr wrap="square" rtlCol="0">
            <a:spAutoFit/>
          </a:bodyPr>
          <a:lstStyle/>
          <a:p>
            <a:r>
              <a:rPr lang="en-US" sz="1400"/>
              <a:t>Focus on social media, VOD and consider the power of online influencers.</a:t>
            </a:r>
            <a:endParaRPr lang="en-IE" sz="1400"/>
          </a:p>
        </p:txBody>
      </p:sp>
      <p:sp>
        <p:nvSpPr>
          <p:cNvPr id="26" name="TextBox 25">
            <a:extLst>
              <a:ext uri="{FF2B5EF4-FFF2-40B4-BE49-F238E27FC236}">
                <a16:creationId xmlns:a16="http://schemas.microsoft.com/office/drawing/2014/main" id="{631BF5D8-2757-46CE-B9B7-ADA4CACEA43E}"/>
              </a:ext>
            </a:extLst>
          </p:cNvPr>
          <p:cNvSpPr txBox="1"/>
          <p:nvPr/>
        </p:nvSpPr>
        <p:spPr>
          <a:xfrm>
            <a:off x="9229131" y="2695773"/>
            <a:ext cx="2596233" cy="954107"/>
          </a:xfrm>
          <a:prstGeom prst="rect">
            <a:avLst/>
          </a:prstGeom>
          <a:noFill/>
        </p:spPr>
        <p:txBody>
          <a:bodyPr wrap="square" rtlCol="0">
            <a:spAutoFit/>
          </a:bodyPr>
          <a:lstStyle/>
          <a:p>
            <a:r>
              <a:rPr lang="en-US" sz="1400"/>
              <a:t>Disengaged from ‘mainstream;’ media, information campaigns</a:t>
            </a:r>
          </a:p>
          <a:p>
            <a:r>
              <a:rPr lang="en-US" sz="1400"/>
              <a:t>designed to challenge their own bubbles/echo chambers is key.</a:t>
            </a:r>
            <a:endParaRPr lang="en-IE" sz="1400"/>
          </a:p>
        </p:txBody>
      </p:sp>
      <p:sp>
        <p:nvSpPr>
          <p:cNvPr id="27" name="TextBox 26">
            <a:extLst>
              <a:ext uri="{FF2B5EF4-FFF2-40B4-BE49-F238E27FC236}">
                <a16:creationId xmlns:a16="http://schemas.microsoft.com/office/drawing/2014/main" id="{5EC9D3DB-F31B-4614-8ECB-2ED1A2AA6D80}"/>
              </a:ext>
            </a:extLst>
          </p:cNvPr>
          <p:cNvSpPr txBox="1"/>
          <p:nvPr/>
        </p:nvSpPr>
        <p:spPr>
          <a:xfrm>
            <a:off x="3530409" y="3776226"/>
            <a:ext cx="2808381" cy="1169551"/>
          </a:xfrm>
          <a:prstGeom prst="rect">
            <a:avLst/>
          </a:prstGeom>
          <a:noFill/>
        </p:spPr>
        <p:txBody>
          <a:bodyPr wrap="square" rtlCol="0">
            <a:spAutoFit/>
          </a:bodyPr>
          <a:lstStyle/>
          <a:p>
            <a:r>
              <a:rPr lang="en-US" sz="1400"/>
              <a:t>Primarily citizens of Ireland, with pessimistic outlook on the economy. Focused on short to medium term national challenges from economy to health service.</a:t>
            </a:r>
            <a:endParaRPr lang="en-IE" sz="1400"/>
          </a:p>
        </p:txBody>
      </p:sp>
      <p:sp>
        <p:nvSpPr>
          <p:cNvPr id="28" name="TextBox 27">
            <a:extLst>
              <a:ext uri="{FF2B5EF4-FFF2-40B4-BE49-F238E27FC236}">
                <a16:creationId xmlns:a16="http://schemas.microsoft.com/office/drawing/2014/main" id="{0C825F78-3216-4718-B362-2E54D60D4F38}"/>
              </a:ext>
            </a:extLst>
          </p:cNvPr>
          <p:cNvSpPr txBox="1"/>
          <p:nvPr/>
        </p:nvSpPr>
        <p:spPr>
          <a:xfrm>
            <a:off x="6393382" y="3758875"/>
            <a:ext cx="2596233" cy="738664"/>
          </a:xfrm>
          <a:prstGeom prst="rect">
            <a:avLst/>
          </a:prstGeom>
          <a:noFill/>
        </p:spPr>
        <p:txBody>
          <a:bodyPr wrap="square" rtlCol="0">
            <a:spAutoFit/>
          </a:bodyPr>
          <a:lstStyle/>
          <a:p>
            <a:r>
              <a:rPr lang="en-US" sz="1400"/>
              <a:t>Local/national citizens; support a tax less, spend less regime. Over-index on mental health concerns.</a:t>
            </a:r>
            <a:endParaRPr lang="en-IE" sz="1400"/>
          </a:p>
        </p:txBody>
      </p:sp>
      <p:sp>
        <p:nvSpPr>
          <p:cNvPr id="29" name="TextBox 28">
            <a:extLst>
              <a:ext uri="{FF2B5EF4-FFF2-40B4-BE49-F238E27FC236}">
                <a16:creationId xmlns:a16="http://schemas.microsoft.com/office/drawing/2014/main" id="{7EE5B709-B21B-460A-A7F9-477045637CEC}"/>
              </a:ext>
            </a:extLst>
          </p:cNvPr>
          <p:cNvSpPr txBox="1"/>
          <p:nvPr/>
        </p:nvSpPr>
        <p:spPr>
          <a:xfrm>
            <a:off x="9229131" y="3739832"/>
            <a:ext cx="2808381" cy="1384995"/>
          </a:xfrm>
          <a:prstGeom prst="rect">
            <a:avLst/>
          </a:prstGeom>
          <a:noFill/>
        </p:spPr>
        <p:txBody>
          <a:bodyPr wrap="square" rtlCol="0">
            <a:spAutoFit/>
          </a:bodyPr>
          <a:lstStyle/>
          <a:p>
            <a:r>
              <a:rPr lang="en-US" sz="1400"/>
              <a:t>Identity viewed through prism of country first, local community second. Grim view of Ireland’s economic and social outlook. Worry about immigration and proliferation of fake news.</a:t>
            </a:r>
            <a:endParaRPr lang="en-IE" sz="1400"/>
          </a:p>
        </p:txBody>
      </p:sp>
      <p:sp>
        <p:nvSpPr>
          <p:cNvPr id="30" name="TextBox 29">
            <a:extLst>
              <a:ext uri="{FF2B5EF4-FFF2-40B4-BE49-F238E27FC236}">
                <a16:creationId xmlns:a16="http://schemas.microsoft.com/office/drawing/2014/main" id="{3615E8C2-9F53-4EAD-A782-AED0F9DE5D6F}"/>
              </a:ext>
            </a:extLst>
          </p:cNvPr>
          <p:cNvSpPr txBox="1"/>
          <p:nvPr/>
        </p:nvSpPr>
        <p:spPr>
          <a:xfrm>
            <a:off x="3530409" y="5184313"/>
            <a:ext cx="2770429" cy="954107"/>
          </a:xfrm>
          <a:prstGeom prst="rect">
            <a:avLst/>
          </a:prstGeom>
          <a:noFill/>
        </p:spPr>
        <p:txBody>
          <a:bodyPr wrap="square" rtlCol="0">
            <a:spAutoFit/>
          </a:bodyPr>
          <a:lstStyle/>
          <a:p>
            <a:r>
              <a:rPr lang="en-US" sz="1400"/>
              <a:t>Aid due to a sense of justice and humanitarianism.  Concerns around poverty due to corruption and local inefficiencies to be addressed.</a:t>
            </a:r>
            <a:endParaRPr lang="en-IE" sz="1400"/>
          </a:p>
        </p:txBody>
      </p:sp>
      <p:sp>
        <p:nvSpPr>
          <p:cNvPr id="31" name="TextBox 30">
            <a:extLst>
              <a:ext uri="{FF2B5EF4-FFF2-40B4-BE49-F238E27FC236}">
                <a16:creationId xmlns:a16="http://schemas.microsoft.com/office/drawing/2014/main" id="{4039FD83-7BE4-424C-B621-60CCBE796BBA}"/>
              </a:ext>
            </a:extLst>
          </p:cNvPr>
          <p:cNvSpPr txBox="1"/>
          <p:nvPr/>
        </p:nvSpPr>
        <p:spPr>
          <a:xfrm>
            <a:off x="6393382" y="5177396"/>
            <a:ext cx="2681254" cy="1384995"/>
          </a:xfrm>
          <a:prstGeom prst="rect">
            <a:avLst/>
          </a:prstGeom>
          <a:solidFill>
            <a:schemeClr val="bg1">
              <a:lumMod val="95000"/>
            </a:schemeClr>
          </a:solidFill>
        </p:spPr>
        <p:txBody>
          <a:bodyPr wrap="square" rtlCol="0">
            <a:spAutoFit/>
          </a:bodyPr>
          <a:lstStyle/>
          <a:p>
            <a:r>
              <a:rPr lang="en-US" sz="1400"/>
              <a:t>Attribute poverty to conflict, disease and insufficient local Government investment. Empathetic to the plight of developing countries. Aid as a basic human right</a:t>
            </a:r>
            <a:r>
              <a:rPr lang="en-IE" sz="1400"/>
              <a:t>.</a:t>
            </a:r>
          </a:p>
        </p:txBody>
      </p:sp>
      <p:sp>
        <p:nvSpPr>
          <p:cNvPr id="49" name="TextBox 48">
            <a:extLst>
              <a:ext uri="{FF2B5EF4-FFF2-40B4-BE49-F238E27FC236}">
                <a16:creationId xmlns:a16="http://schemas.microsoft.com/office/drawing/2014/main" id="{2ED0DB03-967E-4379-B74F-96B022350E21}"/>
              </a:ext>
            </a:extLst>
          </p:cNvPr>
          <p:cNvSpPr txBox="1"/>
          <p:nvPr/>
        </p:nvSpPr>
        <p:spPr>
          <a:xfrm>
            <a:off x="9229131" y="5177396"/>
            <a:ext cx="2681254" cy="1384995"/>
          </a:xfrm>
          <a:prstGeom prst="rect">
            <a:avLst/>
          </a:prstGeom>
          <a:solidFill>
            <a:schemeClr val="bg1">
              <a:lumMod val="95000"/>
            </a:schemeClr>
          </a:solidFill>
        </p:spPr>
        <p:txBody>
          <a:bodyPr wrap="square" rtlCol="0">
            <a:spAutoFit/>
          </a:bodyPr>
          <a:lstStyle/>
          <a:p>
            <a:r>
              <a:rPr lang="en-IE" sz="1400"/>
              <a:t>Misconceptions around root causes of poverty to be addressed. Aid on basis of sympathy, pity and charity.</a:t>
            </a:r>
          </a:p>
          <a:p>
            <a:endParaRPr lang="en-IE" sz="1400"/>
          </a:p>
          <a:p>
            <a:endParaRPr lang="en-IE" sz="1400"/>
          </a:p>
        </p:txBody>
      </p:sp>
    </p:spTree>
    <p:extLst>
      <p:ext uri="{BB962C8B-B14F-4D97-AF65-F5344CB8AC3E}">
        <p14:creationId xmlns:p14="http://schemas.microsoft.com/office/powerpoint/2010/main" val="1532616202"/>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64F0D96A-BA74-4B8A-991F-810B8C9F351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662298" y="0"/>
            <a:ext cx="7923718" cy="6858000"/>
          </a:xfrm>
          <a:prstGeom prst="parallelogram">
            <a:avLst/>
          </a:prstGeom>
          <a:effectLst>
            <a:outerShdw blurRad="63500" sx="102000" sy="102000" algn="ctr" rotWithShape="0">
              <a:prstClr val="black">
                <a:alpha val="40000"/>
              </a:prstClr>
            </a:outerShdw>
          </a:effectLst>
        </p:spPr>
      </p:pic>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49"/>
          </p:nvPr>
        </p:nvSpPr>
        <p:spPr>
          <a:xfrm>
            <a:off x="211877" y="864734"/>
            <a:ext cx="6829140" cy="323941"/>
          </a:xfrm>
        </p:spPr>
        <p:txBody>
          <a:bodyPr/>
          <a:lstStyle/>
          <a:p>
            <a:r>
              <a:rPr lang="en-IE"/>
              <a:t>Base: All Adults N - 3,008</a:t>
            </a:r>
          </a:p>
        </p:txBody>
      </p: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11877" y="126762"/>
            <a:ext cx="7077923" cy="370620"/>
          </a:xfrm>
        </p:spPr>
        <p:txBody>
          <a:bodyPr lIns="91440" tIns="45720" rIns="91440" bIns="45720" anchor="t"/>
          <a:lstStyle/>
          <a:p>
            <a:r>
              <a:rPr lang="en-IE">
                <a:latin typeface="Trebuchet MS"/>
              </a:rPr>
              <a:t>Levels of Concern about Poverty in </a:t>
            </a:r>
            <a:r>
              <a:rPr lang="en-IE" dirty="0">
                <a:latin typeface="Trebuchet MS"/>
              </a:rPr>
              <a:t>           </a:t>
            </a:r>
            <a:r>
              <a:rPr lang="en-IE">
                <a:latin typeface="Trebuchet MS"/>
              </a:rPr>
              <a:t>Developing Countries</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60"/>
          </p:nvPr>
        </p:nvSpPr>
        <p:spPr>
          <a:xfrm>
            <a:off x="588894" y="6553783"/>
            <a:ext cx="6085598" cy="159176"/>
          </a:xfrm>
        </p:spPr>
        <p:txBody>
          <a:bodyPr/>
          <a:lstStyle/>
          <a:p>
            <a:pPr marL="357188" indent="-357188">
              <a:lnSpc>
                <a:spcPct val="100000"/>
              </a:lnSpc>
              <a:spcBef>
                <a:spcPts val="0"/>
              </a:spcBef>
            </a:pPr>
            <a:r>
              <a:rPr lang="en-US" sz="1100"/>
              <a:t>Q.29 Which of the following best describes how you feel about levels of poverty in developing countries?</a:t>
            </a:r>
          </a:p>
        </p:txBody>
      </p:sp>
      <p:sp>
        <p:nvSpPr>
          <p:cNvPr id="19" name="TextBox 18">
            <a:extLst>
              <a:ext uri="{FF2B5EF4-FFF2-40B4-BE49-F238E27FC236}">
                <a16:creationId xmlns:a16="http://schemas.microsoft.com/office/drawing/2014/main" id="{F1B506AB-8132-44D6-AAB4-57277498E4B7}"/>
              </a:ext>
            </a:extLst>
          </p:cNvPr>
          <p:cNvSpPr txBox="1"/>
          <p:nvPr/>
        </p:nvSpPr>
        <p:spPr>
          <a:xfrm>
            <a:off x="1573730" y="1393284"/>
            <a:ext cx="4422173"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a:ln>
                  <a:noFill/>
                </a:ln>
                <a:solidFill>
                  <a:prstClr val="black"/>
                </a:solidFill>
                <a:effectLst/>
                <a:uLnTx/>
                <a:uFillTx/>
                <a:latin typeface="Calibri" panose="020F0502020204030204"/>
                <a:ea typeface="+mn-ea"/>
                <a:cs typeface="+mn-cs"/>
              </a:rPr>
              <a:t>Concern around levels of poverty in developing countries</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Calibri" panose="020F0502020204030204"/>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aphicFrame>
        <p:nvGraphicFramePr>
          <p:cNvPr id="20" name="Chart 19">
            <a:extLst>
              <a:ext uri="{FF2B5EF4-FFF2-40B4-BE49-F238E27FC236}">
                <a16:creationId xmlns:a16="http://schemas.microsoft.com/office/drawing/2014/main" id="{667E46A0-A14F-4C77-B276-3346836F204F}"/>
              </a:ext>
            </a:extLst>
          </p:cNvPr>
          <p:cNvGraphicFramePr/>
          <p:nvPr/>
        </p:nvGraphicFramePr>
        <p:xfrm>
          <a:off x="3118810" y="2074942"/>
          <a:ext cx="1332015" cy="374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Table 20">
            <a:extLst>
              <a:ext uri="{FF2B5EF4-FFF2-40B4-BE49-F238E27FC236}">
                <a16:creationId xmlns:a16="http://schemas.microsoft.com/office/drawing/2014/main" id="{3C4F8B2F-3E43-4F16-95FE-3C9E3834AD68}"/>
              </a:ext>
            </a:extLst>
          </p:cNvPr>
          <p:cNvGraphicFramePr>
            <a:graphicFrameLocks noGrp="1"/>
          </p:cNvGraphicFramePr>
          <p:nvPr/>
        </p:nvGraphicFramePr>
        <p:xfrm>
          <a:off x="0" y="2403689"/>
          <a:ext cx="3104798" cy="2997252"/>
        </p:xfrm>
        <a:graphic>
          <a:graphicData uri="http://schemas.openxmlformats.org/drawingml/2006/table">
            <a:tbl>
              <a:tblPr>
                <a:tableStyleId>{5C22544A-7EE6-4342-B048-85BDC9FD1C3A}</a:tableStyleId>
              </a:tblPr>
              <a:tblGrid>
                <a:gridCol w="3104798">
                  <a:extLst>
                    <a:ext uri="{9D8B030D-6E8A-4147-A177-3AD203B41FA5}">
                      <a16:colId xmlns:a16="http://schemas.microsoft.com/office/drawing/2014/main" val="2192328915"/>
                    </a:ext>
                  </a:extLst>
                </a:gridCol>
              </a:tblGrid>
              <a:tr h="1116112">
                <a:tc>
                  <a:txBody>
                    <a:bodyPr/>
                    <a:lstStyle/>
                    <a:p>
                      <a:pPr algn="r" fontAlgn="t"/>
                      <a:r>
                        <a:rPr lang="en-IE" sz="1200" b="0" i="0" u="none" strike="noStrike">
                          <a:solidFill>
                            <a:srgbClr val="000000"/>
                          </a:solidFill>
                          <a:effectLst/>
                          <a:latin typeface="+mn-lt"/>
                        </a:rPr>
                        <a:t>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166130">
                <a:tc>
                  <a:txBody>
                    <a:bodyPr/>
                    <a:lstStyle/>
                    <a:p>
                      <a:pPr algn="r" fontAlgn="t"/>
                      <a:r>
                        <a:rPr lang="en-IE" sz="1200" b="0" i="0" u="none" strike="noStrike">
                          <a:solidFill>
                            <a:srgbClr val="000000"/>
                          </a:solidFill>
                          <a:effectLst/>
                          <a:latin typeface="+mn-lt"/>
                        </a:rPr>
                        <a:t>Fairly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330200">
                <a:tc>
                  <a:txBody>
                    <a:bodyPr/>
                    <a:lstStyle/>
                    <a:p>
                      <a:pPr algn="r" fontAlgn="t"/>
                      <a:r>
                        <a:rPr lang="en-US" sz="1200" b="0" i="0" u="none" strike="noStrike">
                          <a:solidFill>
                            <a:srgbClr val="000000"/>
                          </a:solidFill>
                          <a:effectLst/>
                          <a:latin typeface="+mn-lt"/>
                        </a:rPr>
                        <a:t>No strong feelings either one way or the other</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165100">
                <a:tc>
                  <a:txBody>
                    <a:bodyPr/>
                    <a:lstStyle/>
                    <a:p>
                      <a:pPr algn="r" fontAlgn="t"/>
                      <a:r>
                        <a:rPr lang="en-IE" sz="1200" b="0" i="0" u="none" strike="noStrike">
                          <a:solidFill>
                            <a:srgbClr val="000000"/>
                          </a:solidFill>
                          <a:effectLst/>
                          <a:latin typeface="+mn-lt"/>
                        </a:rPr>
                        <a:t>Not very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200" b="0" i="0" u="none" strike="noStrike">
                          <a:solidFill>
                            <a:srgbClr val="000000"/>
                          </a:solidFill>
                          <a:effectLst/>
                          <a:latin typeface="+mn-lt"/>
                        </a:rPr>
                        <a:t>Not at all concerned</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6" name="Right Brace 5">
            <a:extLst>
              <a:ext uri="{FF2B5EF4-FFF2-40B4-BE49-F238E27FC236}">
                <a16:creationId xmlns:a16="http://schemas.microsoft.com/office/drawing/2014/main" id="{8A868FFF-04D0-44E6-9820-12A41DBB7E7B}"/>
              </a:ext>
            </a:extLst>
          </p:cNvPr>
          <p:cNvSpPr/>
          <p:nvPr/>
        </p:nvSpPr>
        <p:spPr>
          <a:xfrm>
            <a:off x="4313221" y="2237479"/>
            <a:ext cx="310408" cy="22325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3" name="TextBox 22">
            <a:extLst>
              <a:ext uri="{FF2B5EF4-FFF2-40B4-BE49-F238E27FC236}">
                <a16:creationId xmlns:a16="http://schemas.microsoft.com/office/drawing/2014/main" id="{BF1AFDD6-3E7C-4914-89E8-F620CEDFD4E4}"/>
              </a:ext>
            </a:extLst>
          </p:cNvPr>
          <p:cNvSpPr txBox="1"/>
          <p:nvPr/>
        </p:nvSpPr>
        <p:spPr>
          <a:xfrm>
            <a:off x="4882301" y="2845583"/>
            <a:ext cx="1919400" cy="923330"/>
          </a:xfrm>
          <a:prstGeom prst="rect">
            <a:avLst/>
          </a:prstGeom>
          <a:noFill/>
        </p:spPr>
        <p:txBody>
          <a:bodyPr wrap="square">
            <a:spAutoFit/>
          </a:bodyPr>
          <a:lstStyle/>
          <a:p>
            <a:r>
              <a:rPr lang="en-IE" sz="1800" b="1" i="0" u="none" strike="noStrike">
                <a:solidFill>
                  <a:srgbClr val="000000"/>
                </a:solidFill>
                <a:effectLst/>
                <a:latin typeface="Tahoma" panose="020B0604030504040204" pitchFamily="34" charset="0"/>
              </a:rPr>
              <a:t>NET (Concerned)</a:t>
            </a:r>
            <a:r>
              <a:rPr lang="en-IE"/>
              <a:t> </a:t>
            </a:r>
            <a:r>
              <a:rPr lang="en-IE" sz="1800" b="1" i="0" u="none" strike="noStrike">
                <a:solidFill>
                  <a:srgbClr val="000000"/>
                </a:solidFill>
                <a:effectLst/>
                <a:latin typeface="Tahoma" panose="020B0604030504040204" pitchFamily="34" charset="0"/>
              </a:rPr>
              <a:t>75%</a:t>
            </a:r>
            <a:r>
              <a:rPr lang="en-IE"/>
              <a:t> </a:t>
            </a:r>
          </a:p>
        </p:txBody>
      </p:sp>
      <p:sp>
        <p:nvSpPr>
          <p:cNvPr id="24" name="Right Brace 23">
            <a:extLst>
              <a:ext uri="{FF2B5EF4-FFF2-40B4-BE49-F238E27FC236}">
                <a16:creationId xmlns:a16="http://schemas.microsoft.com/office/drawing/2014/main" id="{2386EA71-3E8A-472B-A328-A191EA2472EB}"/>
              </a:ext>
            </a:extLst>
          </p:cNvPr>
          <p:cNvSpPr/>
          <p:nvPr/>
        </p:nvSpPr>
        <p:spPr>
          <a:xfrm>
            <a:off x="4313221" y="5064799"/>
            <a:ext cx="310408" cy="243432"/>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25" name="TextBox 24">
            <a:extLst>
              <a:ext uri="{FF2B5EF4-FFF2-40B4-BE49-F238E27FC236}">
                <a16:creationId xmlns:a16="http://schemas.microsoft.com/office/drawing/2014/main" id="{3CE02F2B-260A-4759-946D-71A539BF1BE6}"/>
              </a:ext>
            </a:extLst>
          </p:cNvPr>
          <p:cNvSpPr txBox="1"/>
          <p:nvPr/>
        </p:nvSpPr>
        <p:spPr>
          <a:xfrm>
            <a:off x="4751409" y="4909466"/>
            <a:ext cx="1657969" cy="523220"/>
          </a:xfrm>
          <a:prstGeom prst="rect">
            <a:avLst/>
          </a:prstGeom>
          <a:noFill/>
        </p:spPr>
        <p:txBody>
          <a:bodyPr wrap="square">
            <a:spAutoFit/>
          </a:bodyPr>
          <a:lstStyle/>
          <a:p>
            <a:r>
              <a:rPr lang="en-IE" sz="1400" b="1" i="0" u="none" strike="noStrike">
                <a:solidFill>
                  <a:srgbClr val="000000"/>
                </a:solidFill>
                <a:effectLst/>
                <a:latin typeface="Tahoma" panose="020B0604030504040204" pitchFamily="34" charset="0"/>
              </a:rPr>
              <a:t>NET (not Concerned)</a:t>
            </a:r>
            <a:r>
              <a:rPr lang="en-IE" sz="1400"/>
              <a:t> </a:t>
            </a:r>
            <a:r>
              <a:rPr lang="en-IE" sz="1400" b="1" i="0" u="none" strike="noStrike">
                <a:solidFill>
                  <a:srgbClr val="000000"/>
                </a:solidFill>
                <a:effectLst/>
                <a:latin typeface="Tahoma" panose="020B0604030504040204" pitchFamily="34" charset="0"/>
              </a:rPr>
              <a:t>5%</a:t>
            </a:r>
            <a:r>
              <a:rPr lang="en-IE" sz="1400"/>
              <a:t> </a:t>
            </a:r>
          </a:p>
        </p:txBody>
      </p:sp>
      <p:cxnSp>
        <p:nvCxnSpPr>
          <p:cNvPr id="10" name="Straight Connector 9">
            <a:extLst>
              <a:ext uri="{FF2B5EF4-FFF2-40B4-BE49-F238E27FC236}">
                <a16:creationId xmlns:a16="http://schemas.microsoft.com/office/drawing/2014/main" id="{F5087093-E4BC-45D6-9669-FE99FC2B78EE}"/>
              </a:ext>
            </a:extLst>
          </p:cNvPr>
          <p:cNvCxnSpPr>
            <a:cxnSpLocks/>
          </p:cNvCxnSpPr>
          <p:nvPr/>
        </p:nvCxnSpPr>
        <p:spPr>
          <a:xfrm flipH="1">
            <a:off x="6620957" y="-19456"/>
            <a:ext cx="1747952" cy="6955277"/>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8E99E5A3-56C1-4A64-98BF-507C0A687C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040442" y="114930"/>
            <a:ext cx="939681" cy="382452"/>
          </a:xfrm>
          <a:prstGeom prst="rect">
            <a:avLst/>
          </a:prstGeom>
        </p:spPr>
      </p:pic>
    </p:spTree>
    <p:extLst>
      <p:ext uri="{BB962C8B-B14F-4D97-AF65-F5344CB8AC3E}">
        <p14:creationId xmlns:p14="http://schemas.microsoft.com/office/powerpoint/2010/main" val="256520611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F96492B-5206-4F9A-BA6A-56B7C7B2F1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16" y="0"/>
            <a:ext cx="12193116" cy="6858000"/>
          </a:xfrm>
          <a:prstGeom prst="rect">
            <a:avLst/>
          </a:prstGeom>
        </p:spPr>
      </p:pic>
      <p:sp>
        <p:nvSpPr>
          <p:cNvPr id="8" name="Título 7">
            <a:extLst>
              <a:ext uri="{FF2B5EF4-FFF2-40B4-BE49-F238E27FC236}">
                <a16:creationId xmlns:a16="http://schemas.microsoft.com/office/drawing/2014/main" id="{60F3BA62-6DC8-449A-8799-4720FFDBB1FE}"/>
              </a:ext>
            </a:extLst>
          </p:cNvPr>
          <p:cNvSpPr txBox="1">
            <a:spLocks/>
          </p:cNvSpPr>
          <p:nvPr/>
        </p:nvSpPr>
        <p:spPr>
          <a:xfrm>
            <a:off x="1950200" y="1707885"/>
            <a:ext cx="4037174" cy="741345"/>
          </a:xfrm>
          <a:prstGeom prst="rect">
            <a:avLst/>
          </a:prstGeom>
        </p:spPr>
        <p:txBody>
          <a:bodyPr/>
          <a:lstStyle>
            <a:lvl1pPr algn="ctr" rtl="0" fontAlgn="base">
              <a:lnSpc>
                <a:spcPct val="90000"/>
              </a:lnSpc>
              <a:spcBef>
                <a:spcPct val="0"/>
              </a:spcBef>
              <a:spcAft>
                <a:spcPct val="0"/>
              </a:spcAft>
              <a:tabLst/>
              <a:defRPr sz="4000" b="1" kern="1200">
                <a:solidFill>
                  <a:schemeClr val="bg1"/>
                </a:solidFill>
                <a:latin typeface="Trebuchet MS" panose="020B0603020202020204" pitchFamily="34" charset="0"/>
                <a:ea typeface="+mj-ea"/>
                <a:cs typeface="+mj-cs"/>
              </a:defRPr>
            </a:lvl1pPr>
            <a:lvl2pPr algn="l" rtl="0" fontAlgn="base">
              <a:lnSpc>
                <a:spcPct val="90000"/>
              </a:lnSpc>
              <a:spcBef>
                <a:spcPct val="0"/>
              </a:spcBef>
              <a:spcAft>
                <a:spcPct val="0"/>
              </a:spcAft>
              <a:defRPr sz="4400">
                <a:solidFill>
                  <a:schemeClr val="tx1"/>
                </a:solidFill>
                <a:latin typeface="Calibri Light" panose="020F0302020204030204" pitchFamily="34" charset="0"/>
              </a:defRPr>
            </a:lvl2pPr>
            <a:lvl3pPr algn="l" rtl="0" fontAlgn="base">
              <a:lnSpc>
                <a:spcPct val="90000"/>
              </a:lnSpc>
              <a:spcBef>
                <a:spcPct val="0"/>
              </a:spcBef>
              <a:spcAft>
                <a:spcPct val="0"/>
              </a:spcAft>
              <a:defRPr sz="4400">
                <a:solidFill>
                  <a:schemeClr val="tx1"/>
                </a:solidFill>
                <a:latin typeface="Calibri Light" panose="020F0302020204030204" pitchFamily="34" charset="0"/>
              </a:defRPr>
            </a:lvl3pPr>
            <a:lvl4pPr algn="l" rtl="0" fontAlgn="base">
              <a:lnSpc>
                <a:spcPct val="90000"/>
              </a:lnSpc>
              <a:spcBef>
                <a:spcPct val="0"/>
              </a:spcBef>
              <a:spcAft>
                <a:spcPct val="0"/>
              </a:spcAft>
              <a:defRPr sz="4400">
                <a:solidFill>
                  <a:schemeClr val="tx1"/>
                </a:solidFill>
                <a:latin typeface="Calibri Light" panose="020F0302020204030204" pitchFamily="34" charset="0"/>
              </a:defRPr>
            </a:lvl4pPr>
            <a:lvl5pPr algn="l" rtl="0" fontAlgn="base">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a:lstStyle>
          <a:p>
            <a:pPr marL="0" marR="0" lvl="0" indent="0" algn="ctr" defTabSz="914400" rtl="0" eaLnBrk="1" fontAlgn="base" latinLnBrk="0" hangingPunct="1">
              <a:lnSpc>
                <a:spcPct val="90000"/>
              </a:lnSpc>
              <a:spcBef>
                <a:spcPct val="0"/>
              </a:spcBef>
              <a:spcAft>
                <a:spcPct val="0"/>
              </a:spcAft>
              <a:buClrTx/>
              <a:buSzTx/>
              <a:buFontTx/>
              <a:buNone/>
              <a:tabLst/>
              <a:defRPr/>
            </a:pPr>
            <a:r>
              <a:rPr kumimoji="0" lang="en-US" altLang="en-US" sz="5400" b="1" i="0" u="none" strike="noStrike" kern="1200" cap="none" spc="0" normalizeH="0" baseline="0" noProof="0">
                <a:ln>
                  <a:noFill/>
                </a:ln>
                <a:solidFill>
                  <a:sysClr val="windowText" lastClr="000000">
                    <a:lumMod val="75000"/>
                    <a:lumOff val="25000"/>
                  </a:sysClr>
                </a:solidFill>
                <a:effectLst/>
                <a:uLnTx/>
                <a:uFillTx/>
                <a:latin typeface="Trebuchet MS" panose="020B0603020202020204" pitchFamily="34" charset="0"/>
                <a:ea typeface="+mj-ea"/>
                <a:cs typeface="+mj-cs"/>
              </a:rPr>
              <a:t>Thank you</a:t>
            </a:r>
            <a:r>
              <a:rPr kumimoji="0" lang="en-US" altLang="en-US" sz="5400" b="1" i="0" u="none" strike="noStrike" kern="1200" cap="none" spc="0" normalizeH="0" baseline="0" noProof="0">
                <a:ln>
                  <a:noFill/>
                </a:ln>
                <a:solidFill>
                  <a:srgbClr val="54C0E8"/>
                </a:solidFill>
                <a:effectLst/>
                <a:uLnTx/>
                <a:uFillTx/>
                <a:latin typeface="Trebuchet MS" panose="020B0603020202020204" pitchFamily="34" charset="0"/>
                <a:ea typeface="+mj-ea"/>
                <a:cs typeface="+mj-cs"/>
              </a:rPr>
              <a:t>.</a:t>
            </a:r>
            <a:endParaRPr kumimoji="0" lang="en-US" sz="5400" b="1" i="0" u="none" strike="noStrike" kern="1200" cap="none" spc="0" normalizeH="0" baseline="0" noProof="0">
              <a:ln>
                <a:noFill/>
              </a:ln>
              <a:solidFill>
                <a:srgbClr val="54C0E8"/>
              </a:solidFill>
              <a:effectLst/>
              <a:uLnTx/>
              <a:uFillTx/>
              <a:latin typeface="Trebuchet MS" panose="020B0603020202020204" pitchFamily="34" charset="0"/>
              <a:ea typeface="+mj-ea"/>
              <a:cs typeface="+mj-cs"/>
            </a:endParaRPr>
          </a:p>
        </p:txBody>
      </p:sp>
      <p:sp>
        <p:nvSpPr>
          <p:cNvPr id="9" name="Espaço Reservado para Texto 6">
            <a:extLst>
              <a:ext uri="{FF2B5EF4-FFF2-40B4-BE49-F238E27FC236}">
                <a16:creationId xmlns:a16="http://schemas.microsoft.com/office/drawing/2014/main" id="{191AD102-6030-47DC-9D3D-6C1AEC86EF36}"/>
              </a:ext>
            </a:extLst>
          </p:cNvPr>
          <p:cNvSpPr txBox="1">
            <a:spLocks/>
          </p:cNvSpPr>
          <p:nvPr/>
        </p:nvSpPr>
        <p:spPr>
          <a:xfrm>
            <a:off x="1272304" y="5796519"/>
            <a:ext cx="2613897" cy="596433"/>
          </a:xfrm>
          <a:prstGeom prst="rect">
            <a:avLst/>
          </a:prstGeom>
        </p:spPr>
        <p:txBody>
          <a:bodyPr/>
          <a:lstStyle>
            <a:lvl1pPr marL="0" indent="0" algn="ctr" rtl="0" fontAlgn="base">
              <a:lnSpc>
                <a:spcPct val="90000"/>
              </a:lnSpc>
              <a:spcBef>
                <a:spcPts val="1000"/>
              </a:spcBef>
              <a:spcAft>
                <a:spcPct val="0"/>
              </a:spcAft>
              <a:buFontTx/>
              <a:buNone/>
              <a:defRPr sz="2000" b="1" i="1" u="none" kern="1200">
                <a:solidFill>
                  <a:schemeClr val="bg1"/>
                </a:solidFill>
                <a:latin typeface="Calibri" panose="020F0502020204030204" pitchFamily="34" charset="0"/>
                <a:ea typeface="+mn-ea"/>
                <a:cs typeface="Calibri" panose="020F0502020204030204" pitchFamily="34" charset="0"/>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200" b="1" i="1" u="none" strike="noStrike" kern="1200" cap="none" spc="0" normalizeH="0" baseline="0" noProof="0">
                <a:ln>
                  <a:noFill/>
                </a:ln>
                <a:solidFill>
                  <a:sysClr val="windowText" lastClr="000000">
                    <a:lumMod val="75000"/>
                    <a:lumOff val="25000"/>
                  </a:sysClr>
                </a:solidFill>
                <a:effectLst/>
                <a:uLnTx/>
                <a:uFillTx/>
                <a:latin typeface="Calibri" panose="020F0502020204030204" pitchFamily="34" charset="0"/>
                <a:ea typeface="+mn-ea"/>
                <a:cs typeface="Calibri" panose="020F0502020204030204" pitchFamily="34" charset="0"/>
              </a:rPr>
              <a:t>Milltown House </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200" b="1" i="1" u="none" strike="noStrike" kern="1200" cap="none" spc="0" normalizeH="0" baseline="0" noProof="0">
                <a:ln>
                  <a:noFill/>
                </a:ln>
                <a:solidFill>
                  <a:sysClr val="windowText" lastClr="000000">
                    <a:lumMod val="75000"/>
                    <a:lumOff val="25000"/>
                  </a:sysClr>
                </a:solidFill>
                <a:effectLst/>
                <a:uLnTx/>
                <a:uFillTx/>
                <a:latin typeface="Calibri" panose="020F0502020204030204" pitchFamily="34" charset="0"/>
                <a:ea typeface="+mn-ea"/>
                <a:cs typeface="Calibri" panose="020F0502020204030204" pitchFamily="34" charset="0"/>
              </a:rPr>
              <a:t>Mount Saint Annes</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200" b="1" i="1" u="none" strike="noStrike" kern="1200" cap="none" spc="0" normalizeH="0" baseline="0" noProof="0">
                <a:ln>
                  <a:noFill/>
                </a:ln>
                <a:solidFill>
                  <a:sysClr val="windowText" lastClr="000000">
                    <a:lumMod val="75000"/>
                    <a:lumOff val="25000"/>
                  </a:sysClr>
                </a:solidFill>
                <a:effectLst/>
                <a:uLnTx/>
                <a:uFillTx/>
                <a:latin typeface="Calibri" panose="020F0502020204030204" pitchFamily="34" charset="0"/>
                <a:ea typeface="+mn-ea"/>
                <a:cs typeface="Calibri" panose="020F0502020204030204" pitchFamily="34" charset="0"/>
              </a:rPr>
              <a:t>Milltown, Dublin 6  -  D06 Y822 </a:t>
            </a:r>
          </a:p>
          <a:p>
            <a:pPr marL="0" marR="0" lvl="0" indent="0" algn="l" defTabSz="914400" rtl="0" eaLnBrk="1" fontAlgn="base" latinLnBrk="0" hangingPunct="1">
              <a:lnSpc>
                <a:spcPct val="90000"/>
              </a:lnSpc>
              <a:spcBef>
                <a:spcPts val="0"/>
              </a:spcBef>
              <a:spcAft>
                <a:spcPct val="0"/>
              </a:spcAft>
              <a:buClrTx/>
              <a:buSzTx/>
              <a:buFontTx/>
              <a:buNone/>
              <a:tabLst/>
              <a:defRPr/>
            </a:pPr>
            <a:r>
              <a:rPr kumimoji="0" lang="en-US" sz="1200" b="1" i="1" u="none" strike="noStrike" kern="1200" cap="none" spc="0" normalizeH="0" baseline="0" noProof="0">
                <a:ln>
                  <a:noFill/>
                </a:ln>
                <a:solidFill>
                  <a:sysClr val="windowText" lastClr="000000">
                    <a:lumMod val="75000"/>
                    <a:lumOff val="25000"/>
                  </a:sysClr>
                </a:solidFill>
                <a:effectLst/>
                <a:uLnTx/>
                <a:uFillTx/>
                <a:latin typeface="Calibri" panose="020F0502020204030204" pitchFamily="34" charset="0"/>
                <a:ea typeface="+mn-ea"/>
                <a:cs typeface="Calibri" panose="020F0502020204030204" pitchFamily="34" charset="0"/>
              </a:rPr>
              <a:t>+353 1 205 7500  |  www.banda.ie</a:t>
            </a:r>
          </a:p>
          <a:p>
            <a:pPr marL="0" marR="0" lvl="0" indent="0" algn="l" defTabSz="914400" rtl="0" eaLnBrk="1" fontAlgn="base" latinLnBrk="0" hangingPunct="1">
              <a:lnSpc>
                <a:spcPct val="90000"/>
              </a:lnSpc>
              <a:spcBef>
                <a:spcPts val="0"/>
              </a:spcBef>
              <a:spcAft>
                <a:spcPct val="0"/>
              </a:spcAft>
              <a:buClrTx/>
              <a:buSzTx/>
              <a:buFontTx/>
              <a:buNone/>
              <a:tabLst/>
              <a:defRPr/>
            </a:pPr>
            <a:endParaRPr kumimoji="0" lang="en-US" sz="1200" b="1" i="1" u="none" strike="noStrike" kern="1200" cap="none" spc="0" normalizeH="0" baseline="0" noProof="0">
              <a:ln>
                <a:noFill/>
              </a:ln>
              <a:solidFill>
                <a:sysClr val="windowText" lastClr="000000">
                  <a:lumMod val="75000"/>
                  <a:lumOff val="25000"/>
                </a:sysClr>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42596994"/>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C8FB64D-1CCD-4A61-8ADD-4636630F98CF}"/>
              </a:ext>
            </a:extLst>
          </p:cNvPr>
          <p:cNvSpPr/>
          <p:nvPr/>
        </p:nvSpPr>
        <p:spPr>
          <a:xfrm>
            <a:off x="9279033" y="1418879"/>
            <a:ext cx="2706387" cy="4370606"/>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Rectangle 3">
            <a:extLst>
              <a:ext uri="{FF2B5EF4-FFF2-40B4-BE49-F238E27FC236}">
                <a16:creationId xmlns:a16="http://schemas.microsoft.com/office/drawing/2014/main" id="{07BFB404-50FD-475B-AF0E-96B741F77E55}"/>
              </a:ext>
            </a:extLst>
          </p:cNvPr>
          <p:cNvSpPr/>
          <p:nvPr/>
        </p:nvSpPr>
        <p:spPr>
          <a:xfrm>
            <a:off x="366015" y="1418879"/>
            <a:ext cx="2706387" cy="4370606"/>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Rectangle 34">
            <a:extLst>
              <a:ext uri="{FF2B5EF4-FFF2-40B4-BE49-F238E27FC236}">
                <a16:creationId xmlns:a16="http://schemas.microsoft.com/office/drawing/2014/main" id="{A19ECCF0-38B9-4C46-986D-F5F78BDA591B}"/>
              </a:ext>
            </a:extLst>
          </p:cNvPr>
          <p:cNvSpPr/>
          <p:nvPr/>
        </p:nvSpPr>
        <p:spPr>
          <a:xfrm>
            <a:off x="3081833" y="1399875"/>
            <a:ext cx="6195257" cy="4389611"/>
          </a:xfrm>
          <a:prstGeom prst="rect">
            <a:avLst/>
          </a:prstGeom>
          <a:solidFill>
            <a:schemeClr val="bg1">
              <a:lumMod val="95000"/>
            </a:schemeClr>
          </a:solidFill>
          <a:ln w="28575">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49"/>
          </p:nvPr>
        </p:nvSpPr>
        <p:spPr>
          <a:xfrm>
            <a:off x="262677" y="519198"/>
            <a:ext cx="6829140" cy="323941"/>
          </a:xfrm>
        </p:spPr>
        <p:txBody>
          <a:bodyPr/>
          <a:lstStyle/>
          <a:p>
            <a:r>
              <a:rPr lang="en-IE"/>
              <a:t>Base: All Adults N – 3,008</a:t>
            </a:r>
          </a:p>
        </p:txBody>
      </p: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62677" y="149872"/>
            <a:ext cx="10525834" cy="370620"/>
          </a:xfrm>
        </p:spPr>
        <p:txBody>
          <a:bodyPr lIns="91440" tIns="45720" rIns="91440" bIns="45720" anchor="t"/>
          <a:lstStyle/>
          <a:p>
            <a:r>
              <a:rPr lang="en-IE">
                <a:latin typeface="Trebuchet MS"/>
              </a:rPr>
              <a:t>Importance Of Irish Government Providing Overseas Aid </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60"/>
          </p:nvPr>
        </p:nvSpPr>
        <p:spPr>
          <a:xfrm>
            <a:off x="654455" y="6454826"/>
            <a:ext cx="7471460" cy="285204"/>
          </a:xfrm>
        </p:spPr>
        <p:txBody>
          <a:bodyPr/>
          <a:lstStyle/>
          <a:p>
            <a:pPr marL="357188" indent="-357188"/>
            <a:r>
              <a:rPr lang="en-US" sz="1200" dirty="0" err="1"/>
              <a:t>Q.33</a:t>
            </a:r>
            <a:r>
              <a:rPr lang="en-US" sz="1200"/>
              <a:t> Do you feel it is very important, fairly important, not very important or not at all important that the Irish Government provides overseas aid to help people in developing countries?</a:t>
            </a:r>
            <a:endParaRPr lang="en-IE" sz="1200"/>
          </a:p>
        </p:txBody>
      </p:sp>
      <p:sp>
        <p:nvSpPr>
          <p:cNvPr id="17" name="Oval 16">
            <a:extLst>
              <a:ext uri="{FF2B5EF4-FFF2-40B4-BE49-F238E27FC236}">
                <a16:creationId xmlns:a16="http://schemas.microsoft.com/office/drawing/2014/main" id="{312EA5C8-F98F-4BDF-BABC-CB1FED0FFA70}"/>
              </a:ext>
            </a:extLst>
          </p:cNvPr>
          <p:cNvSpPr/>
          <p:nvPr/>
        </p:nvSpPr>
        <p:spPr>
          <a:xfrm>
            <a:off x="753531" y="2578622"/>
            <a:ext cx="1898487" cy="1908000"/>
          </a:xfrm>
          <a:prstGeom prst="ellipse">
            <a:avLst/>
          </a:prstGeom>
          <a:solidFill>
            <a:schemeClr val="bg1"/>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Calibri" panose="020F0502020204030204"/>
                <a:ea typeface="+mn-ea"/>
                <a:cs typeface="+mn-cs"/>
              </a:rPr>
              <a:t>Net worse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Calibri" panose="020F0502020204030204"/>
                <a:ea typeface="+mn-ea"/>
                <a:cs typeface="+mn-cs"/>
              </a:rPr>
              <a:t>14%</a:t>
            </a:r>
          </a:p>
        </p:txBody>
      </p:sp>
      <p:sp>
        <p:nvSpPr>
          <p:cNvPr id="19" name="Oval 18">
            <a:extLst>
              <a:ext uri="{FF2B5EF4-FFF2-40B4-BE49-F238E27FC236}">
                <a16:creationId xmlns:a16="http://schemas.microsoft.com/office/drawing/2014/main" id="{54F62B54-C4A0-4E2C-8EE1-9BCF7348B961}"/>
              </a:ext>
            </a:extLst>
          </p:cNvPr>
          <p:cNvSpPr/>
          <p:nvPr/>
        </p:nvSpPr>
        <p:spPr>
          <a:xfrm>
            <a:off x="9695423" y="2617412"/>
            <a:ext cx="1898487" cy="1883580"/>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AEC411">
                    <a:lumMod val="75000"/>
                  </a:srgbClr>
                </a:solidFill>
                <a:effectLst/>
                <a:uLnTx/>
                <a:uFillTx/>
                <a:latin typeface="Calibri" panose="020F0502020204030204"/>
                <a:ea typeface="+mn-ea"/>
                <a:cs typeface="+mn-cs"/>
              </a:rPr>
              <a:t>Net better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AEC411">
                    <a:lumMod val="75000"/>
                  </a:srgbClr>
                </a:solidFill>
                <a:effectLst/>
                <a:uLnTx/>
                <a:uFillTx/>
                <a:latin typeface="Calibri" panose="020F0502020204030204"/>
                <a:ea typeface="+mn-ea"/>
                <a:cs typeface="+mn-cs"/>
              </a:rPr>
              <a:t>54%</a:t>
            </a:r>
          </a:p>
        </p:txBody>
      </p:sp>
      <p:grpSp>
        <p:nvGrpSpPr>
          <p:cNvPr id="20" name="Group 19">
            <a:extLst>
              <a:ext uri="{FF2B5EF4-FFF2-40B4-BE49-F238E27FC236}">
                <a16:creationId xmlns:a16="http://schemas.microsoft.com/office/drawing/2014/main" id="{6D554B1D-54DC-403C-BC7D-43645F3FBFED}"/>
              </a:ext>
            </a:extLst>
          </p:cNvPr>
          <p:cNvGrpSpPr/>
          <p:nvPr/>
        </p:nvGrpSpPr>
        <p:grpSpPr>
          <a:xfrm>
            <a:off x="9723909" y="2610537"/>
            <a:ext cx="1879432" cy="1908000"/>
            <a:chOff x="6487358" y="1294507"/>
            <a:chExt cx="1260000" cy="1260000"/>
          </a:xfrm>
        </p:grpSpPr>
        <p:sp>
          <p:nvSpPr>
            <p:cNvPr id="22" name="Oval 21">
              <a:extLst>
                <a:ext uri="{FF2B5EF4-FFF2-40B4-BE49-F238E27FC236}">
                  <a16:creationId xmlns:a16="http://schemas.microsoft.com/office/drawing/2014/main" id="{A4CAFB31-1E42-489E-9409-79C863C4A2D6}"/>
                </a:ext>
              </a:extLst>
            </p:cNvPr>
            <p:cNvSpPr/>
            <p:nvPr/>
          </p:nvSpPr>
          <p:spPr>
            <a:xfrm>
              <a:off x="6558842" y="1365992"/>
              <a:ext cx="1117034" cy="1117032"/>
            </a:xfrm>
            <a:prstGeom prst="ellipse">
              <a:avLst/>
            </a:prstGeom>
            <a:solidFill>
              <a:srgbClr val="FFFFFF"/>
            </a:solidFill>
            <a:ln w="12700" cap="flat" cmpd="sng" algn="ctr">
              <a:solidFill>
                <a:sysClr val="window" lastClr="FFFFFF">
                  <a:hueOff val="0"/>
                  <a:satOff val="0"/>
                  <a:lumOff val="0"/>
                  <a:alphaOff val="0"/>
                </a:sysClr>
              </a:solidFill>
              <a:prstDash val="solid"/>
              <a:miter lim="800000"/>
            </a:ln>
            <a:effec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2739" b="1" i="0" u="none" strike="noStrike" kern="0" cap="none" spc="0" normalizeH="0" baseline="0" noProof="0">
                <a:ln>
                  <a:noFill/>
                </a:ln>
                <a:solidFill>
                  <a:srgbClr val="27908F"/>
                </a:solidFill>
                <a:effectLst/>
                <a:uLnTx/>
                <a:uFillTx/>
                <a:latin typeface="Calibri"/>
                <a:ea typeface="+mn-ea"/>
                <a:cs typeface="+mn-cs"/>
              </a:endParaRPr>
            </a:p>
          </p:txBody>
        </p:sp>
        <p:sp>
          <p:nvSpPr>
            <p:cNvPr id="23" name="Oval 22">
              <a:extLst>
                <a:ext uri="{FF2B5EF4-FFF2-40B4-BE49-F238E27FC236}">
                  <a16:creationId xmlns:a16="http://schemas.microsoft.com/office/drawing/2014/main" id="{C3BD83D4-C36E-407A-9322-D79EC6C849A0}"/>
                </a:ext>
              </a:extLst>
            </p:cNvPr>
            <p:cNvSpPr/>
            <p:nvPr/>
          </p:nvSpPr>
          <p:spPr>
            <a:xfrm>
              <a:off x="6487358" y="1294507"/>
              <a:ext cx="1260000" cy="1260000"/>
            </a:xfrm>
            <a:prstGeom prst="ellipse">
              <a:avLst/>
            </a:prstGeom>
            <a:noFill/>
            <a:ln w="12700" cap="flat" cmpd="sng" algn="ctr">
              <a:solidFill>
                <a:sysClr val="window" lastClr="FFFFFF">
                  <a:lumMod val="75000"/>
                </a:sys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white"/>
                </a:solidFill>
                <a:effectLst/>
                <a:uLnTx/>
                <a:uFillTx/>
                <a:latin typeface="Calibri"/>
                <a:ea typeface="+mn-ea"/>
                <a:cs typeface="+mn-cs"/>
              </a:endParaRPr>
            </a:p>
          </p:txBody>
        </p:sp>
        <p:sp>
          <p:nvSpPr>
            <p:cNvPr id="24" name="Arc 23">
              <a:extLst>
                <a:ext uri="{FF2B5EF4-FFF2-40B4-BE49-F238E27FC236}">
                  <a16:creationId xmlns:a16="http://schemas.microsoft.com/office/drawing/2014/main" id="{A6C8FF21-6429-4C11-9BD8-2FAA467C4E2F}"/>
                </a:ext>
              </a:extLst>
            </p:cNvPr>
            <p:cNvSpPr/>
            <p:nvPr/>
          </p:nvSpPr>
          <p:spPr>
            <a:xfrm>
              <a:off x="6487358" y="1294507"/>
              <a:ext cx="1260000" cy="1260000"/>
            </a:xfrm>
            <a:prstGeom prst="arc">
              <a:avLst>
                <a:gd name="adj1" fmla="val 16200000"/>
                <a:gd name="adj2" fmla="val 8856659"/>
              </a:avLst>
            </a:prstGeom>
            <a:noFill/>
            <a:ln w="57150" cap="rnd" cmpd="sng" algn="ctr">
              <a:solidFill>
                <a:schemeClr val="accent1">
                  <a:lumMod val="75000"/>
                </a:scheme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black"/>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9751282A-593C-4D1B-9DC0-86C9E2B41E3D}"/>
              </a:ext>
            </a:extLst>
          </p:cNvPr>
          <p:cNvSpPr txBox="1"/>
          <p:nvPr/>
        </p:nvSpPr>
        <p:spPr>
          <a:xfrm>
            <a:off x="10196678" y="3244070"/>
            <a:ext cx="982962" cy="646331"/>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a:ln>
                  <a:noFill/>
                </a:ln>
                <a:solidFill>
                  <a:srgbClr val="AEC411">
                    <a:lumMod val="75000"/>
                  </a:srgbClr>
                </a:solidFill>
                <a:effectLst/>
                <a:uLnTx/>
                <a:uFillTx/>
                <a:latin typeface="Calibri" panose="020F0502020204030204"/>
                <a:ea typeface="+mn-ea"/>
                <a:cs typeface="+mn-cs"/>
              </a:rPr>
              <a:t>77%</a:t>
            </a:r>
          </a:p>
        </p:txBody>
      </p:sp>
      <p:sp>
        <p:nvSpPr>
          <p:cNvPr id="34" name="TextBox 33">
            <a:extLst>
              <a:ext uri="{FF2B5EF4-FFF2-40B4-BE49-F238E27FC236}">
                <a16:creationId xmlns:a16="http://schemas.microsoft.com/office/drawing/2014/main" id="{73AFC13E-2C81-4DDB-857D-D74F6BF198C6}"/>
              </a:ext>
            </a:extLst>
          </p:cNvPr>
          <p:cNvSpPr txBox="1"/>
          <p:nvPr/>
        </p:nvSpPr>
        <p:spPr>
          <a:xfrm>
            <a:off x="9723909" y="1656339"/>
            <a:ext cx="1963807" cy="40011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000" b="1" i="0" u="none" strike="noStrike" kern="1200" cap="none" spc="0" normalizeH="0" baseline="0" noProof="0">
                <a:ln>
                  <a:noFill/>
                </a:ln>
                <a:solidFill>
                  <a:srgbClr val="AEC411">
                    <a:lumMod val="75000"/>
                  </a:srgbClr>
                </a:solidFill>
                <a:effectLst/>
                <a:uLnTx/>
                <a:uFillTx/>
                <a:latin typeface="Calibri" panose="020F0502020204030204"/>
                <a:ea typeface="+mn-ea"/>
                <a:cs typeface="+mn-cs"/>
              </a:rPr>
              <a:t>NET IMPORTANT</a:t>
            </a:r>
          </a:p>
        </p:txBody>
      </p:sp>
      <p:sp>
        <p:nvSpPr>
          <p:cNvPr id="25" name="Oval 24">
            <a:extLst>
              <a:ext uri="{FF2B5EF4-FFF2-40B4-BE49-F238E27FC236}">
                <a16:creationId xmlns:a16="http://schemas.microsoft.com/office/drawing/2014/main" id="{66E9AD1F-4E4C-4910-90D2-FEEA081BDFD4}"/>
              </a:ext>
            </a:extLst>
          </p:cNvPr>
          <p:cNvSpPr/>
          <p:nvPr/>
        </p:nvSpPr>
        <p:spPr>
          <a:xfrm>
            <a:off x="744908" y="2555283"/>
            <a:ext cx="1879431" cy="1908000"/>
          </a:xfrm>
          <a:prstGeom prst="ellipse">
            <a:avLst/>
          </a:prstGeom>
          <a:noFill/>
          <a:ln w="12700" cap="flat" cmpd="sng" algn="ctr">
            <a:solidFill>
              <a:sysClr val="window" lastClr="FFFFFF">
                <a:lumMod val="75000"/>
              </a:sys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white"/>
              </a:solidFill>
              <a:effectLst/>
              <a:uLnTx/>
              <a:uFillTx/>
              <a:latin typeface="Calibri"/>
              <a:ea typeface="+mn-ea"/>
              <a:cs typeface="+mn-cs"/>
            </a:endParaRPr>
          </a:p>
        </p:txBody>
      </p:sp>
      <p:sp>
        <p:nvSpPr>
          <p:cNvPr id="26" name="Arc 25">
            <a:extLst>
              <a:ext uri="{FF2B5EF4-FFF2-40B4-BE49-F238E27FC236}">
                <a16:creationId xmlns:a16="http://schemas.microsoft.com/office/drawing/2014/main" id="{1A2ADA9B-2174-42A0-86F2-9FC01D4F94AA}"/>
              </a:ext>
            </a:extLst>
          </p:cNvPr>
          <p:cNvSpPr/>
          <p:nvPr/>
        </p:nvSpPr>
        <p:spPr>
          <a:xfrm>
            <a:off x="736523" y="2566953"/>
            <a:ext cx="1879431" cy="1908000"/>
          </a:xfrm>
          <a:prstGeom prst="arc">
            <a:avLst>
              <a:gd name="adj1" fmla="val 16336468"/>
              <a:gd name="adj2" fmla="val 21061363"/>
            </a:avLst>
          </a:prstGeom>
          <a:noFill/>
          <a:ln w="57150" cap="rnd" cmpd="sng" algn="ctr">
            <a:solidFill>
              <a:schemeClr val="accent5">
                <a:lumMod val="75000"/>
              </a:scheme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black"/>
              </a:solidFill>
              <a:effectLst/>
              <a:uLnTx/>
              <a:uFillTx/>
              <a:latin typeface="Calibri"/>
              <a:ea typeface="+mn-ea"/>
              <a:cs typeface="+mn-cs"/>
            </a:endParaRPr>
          </a:p>
        </p:txBody>
      </p:sp>
      <p:sp>
        <p:nvSpPr>
          <p:cNvPr id="27" name="TextBox 31">
            <a:extLst>
              <a:ext uri="{FF2B5EF4-FFF2-40B4-BE49-F238E27FC236}">
                <a16:creationId xmlns:a16="http://schemas.microsoft.com/office/drawing/2014/main" id="{B20C9CAE-7676-4229-AB5C-F9BC9739903F}"/>
              </a:ext>
            </a:extLst>
          </p:cNvPr>
          <p:cNvSpPr txBox="1"/>
          <p:nvPr/>
        </p:nvSpPr>
        <p:spPr>
          <a:xfrm>
            <a:off x="1184757" y="3225477"/>
            <a:ext cx="982962"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3600" b="0" i="0" u="none" strike="noStrike" kern="1200" cap="none" spc="0" normalizeH="0" baseline="0" noProof="0">
                <a:ln>
                  <a:noFill/>
                </a:ln>
                <a:solidFill>
                  <a:srgbClr val="D61D6E">
                    <a:lumMod val="75000"/>
                  </a:srgbClr>
                </a:solidFill>
                <a:effectLst/>
                <a:uLnTx/>
                <a:uFillTx/>
                <a:latin typeface="Calibri" panose="020F0502020204030204"/>
                <a:ea typeface="+mn-ea"/>
                <a:cs typeface="+mn-cs"/>
              </a:rPr>
              <a:t>19%</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8FEA03D-E156-4166-98E9-8A92B035B766}"/>
              </a:ext>
            </a:extLst>
          </p:cNvPr>
          <p:cNvSpPr txBox="1"/>
          <p:nvPr/>
        </p:nvSpPr>
        <p:spPr>
          <a:xfrm>
            <a:off x="4472639" y="2293056"/>
            <a:ext cx="1602971" cy="184666"/>
          </a:xfrm>
          <a:prstGeom prst="rect">
            <a:avLst/>
          </a:prstGeom>
          <a:noFill/>
        </p:spPr>
        <p:txBody>
          <a:bodyPr wrap="square" lIns="0" tIns="0" rIns="0" bIns="0"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D61D6E">
                    <a:lumMod val="75000"/>
                  </a:srgbClr>
                </a:solidFill>
                <a:effectLst/>
                <a:uLnTx/>
                <a:uFillTx/>
                <a:latin typeface="Calibri" panose="020F0502020204030204"/>
                <a:ea typeface="+mn-ea"/>
                <a:cs typeface="+mn-cs"/>
              </a:rPr>
              <a:t>Not at all important</a:t>
            </a:r>
            <a:endParaRPr kumimoji="0" lang="en-IE" sz="1200" b="0" i="0" u="none" strike="noStrike" kern="1200" cap="none" spc="0" normalizeH="0" baseline="0" noProof="0">
              <a:ln>
                <a:noFill/>
              </a:ln>
              <a:solidFill>
                <a:srgbClr val="D61D6E">
                  <a:lumMod val="75000"/>
                </a:srgbClr>
              </a:solidFill>
              <a:effectLst/>
              <a:uLnTx/>
              <a:uFillTx/>
              <a:latin typeface="Tahoma" panose="020B0604030504040204" pitchFamily="34" charset="0"/>
              <a:ea typeface="+mn-ea"/>
              <a:cs typeface="+mn-cs"/>
            </a:endParaRPr>
          </a:p>
        </p:txBody>
      </p:sp>
      <p:sp>
        <p:nvSpPr>
          <p:cNvPr id="11" name="TextBox 10">
            <a:extLst>
              <a:ext uri="{FF2B5EF4-FFF2-40B4-BE49-F238E27FC236}">
                <a16:creationId xmlns:a16="http://schemas.microsoft.com/office/drawing/2014/main" id="{022C1584-D02B-4263-AA87-15606DD39118}"/>
              </a:ext>
            </a:extLst>
          </p:cNvPr>
          <p:cNvSpPr txBox="1"/>
          <p:nvPr/>
        </p:nvSpPr>
        <p:spPr>
          <a:xfrm>
            <a:off x="3949825" y="2976200"/>
            <a:ext cx="1324300" cy="184666"/>
          </a:xfrm>
          <a:prstGeom prst="rect">
            <a:avLst/>
          </a:prstGeom>
          <a:noFill/>
        </p:spPr>
        <p:txBody>
          <a:bodyPr wrap="square" lIns="0" tIns="0" rIns="0" bIns="0"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D61D6E"/>
                </a:solidFill>
                <a:effectLst/>
                <a:uLnTx/>
                <a:uFillTx/>
                <a:latin typeface="Calibri" panose="020F0502020204030204"/>
                <a:ea typeface="+mn-ea"/>
                <a:cs typeface="+mn-cs"/>
              </a:rPr>
              <a:t>Not very important</a:t>
            </a:r>
            <a:endParaRPr kumimoji="0" lang="en-IE" sz="1200" b="0" i="0" u="none" strike="noStrike" kern="1200" cap="none" spc="0" normalizeH="0" baseline="0" noProof="0">
              <a:ln>
                <a:noFill/>
              </a:ln>
              <a:solidFill>
                <a:srgbClr val="D61D6E"/>
              </a:solidFill>
              <a:effectLst/>
              <a:uLnTx/>
              <a:uFillTx/>
              <a:latin typeface="Tahoma" panose="020B0604030504040204" pitchFamily="34" charset="0"/>
              <a:ea typeface="+mn-ea"/>
              <a:cs typeface="+mn-cs"/>
            </a:endParaRPr>
          </a:p>
        </p:txBody>
      </p:sp>
      <p:sp>
        <p:nvSpPr>
          <p:cNvPr id="12" name="TextBox 11">
            <a:extLst>
              <a:ext uri="{FF2B5EF4-FFF2-40B4-BE49-F238E27FC236}">
                <a16:creationId xmlns:a16="http://schemas.microsoft.com/office/drawing/2014/main" id="{1E80834B-1BD3-4897-A5B7-58371B3BDBA6}"/>
              </a:ext>
            </a:extLst>
          </p:cNvPr>
          <p:cNvSpPr txBox="1"/>
          <p:nvPr/>
        </p:nvSpPr>
        <p:spPr>
          <a:xfrm>
            <a:off x="5754101" y="1726502"/>
            <a:ext cx="1316188" cy="369332"/>
          </a:xfrm>
          <a:prstGeom prst="rect">
            <a:avLst/>
          </a:prstGeom>
          <a:noFill/>
        </p:spPr>
        <p:txBody>
          <a:bodyPr wrap="square" rtlCol="0">
            <a:spAutoFit/>
          </a:bodyPr>
          <a:lstStyle/>
          <a:p>
            <a:pPr marL="0" marR="0" lvl="0" indent="0" algn="ctr" defTabSz="472171"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54565A"/>
                </a:solidFill>
                <a:effectLst/>
                <a:uLnTx/>
                <a:uFillTx/>
                <a:latin typeface="Calibri" panose="020F0502020204030204"/>
                <a:ea typeface="+mn-ea"/>
                <a:cs typeface="Arial" charset="0"/>
              </a:rPr>
              <a:t>%</a:t>
            </a:r>
          </a:p>
        </p:txBody>
      </p:sp>
      <p:graphicFrame>
        <p:nvGraphicFramePr>
          <p:cNvPr id="14" name="Chart 13">
            <a:extLst>
              <a:ext uri="{FF2B5EF4-FFF2-40B4-BE49-F238E27FC236}">
                <a16:creationId xmlns:a16="http://schemas.microsoft.com/office/drawing/2014/main" id="{8BA5DE35-891D-4B79-B1CC-2121E6E0542B}"/>
              </a:ext>
            </a:extLst>
          </p:cNvPr>
          <p:cNvGraphicFramePr>
            <a:graphicFrameLocks/>
          </p:cNvGraphicFramePr>
          <p:nvPr>
            <p:custDataLst>
              <p:tags r:id="rId1"/>
            </p:custDataLst>
            <p:extLst>
              <p:ext uri="{D42A27DB-BD31-4B8C-83A1-F6EECF244321}">
                <p14:modId xmlns:p14="http://schemas.microsoft.com/office/powerpoint/2010/main" val="3396898860"/>
              </p:ext>
            </p:extLst>
          </p:nvPr>
        </p:nvGraphicFramePr>
        <p:xfrm>
          <a:off x="4310194" y="1658613"/>
          <a:ext cx="6232678" cy="3403342"/>
        </p:xfrm>
        <a:graphic>
          <a:graphicData uri="http://schemas.openxmlformats.org/drawingml/2006/chart">
            <c:chart xmlns:c="http://schemas.openxmlformats.org/drawingml/2006/chart" xmlns:r="http://schemas.openxmlformats.org/officeDocument/2006/relationships" r:id="rId4"/>
          </a:graphicData>
        </a:graphic>
      </p:graphicFrame>
      <p:sp>
        <p:nvSpPr>
          <p:cNvPr id="15" name="Arrow: Right 14">
            <a:extLst>
              <a:ext uri="{FF2B5EF4-FFF2-40B4-BE49-F238E27FC236}">
                <a16:creationId xmlns:a16="http://schemas.microsoft.com/office/drawing/2014/main" id="{A1771C17-E004-46AE-AE17-521034C25724}"/>
              </a:ext>
            </a:extLst>
          </p:cNvPr>
          <p:cNvSpPr/>
          <p:nvPr/>
        </p:nvSpPr>
        <p:spPr>
          <a:xfrm>
            <a:off x="8397399" y="3285096"/>
            <a:ext cx="576966" cy="405099"/>
          </a:xfrm>
          <a:prstGeom prst="rightArrow">
            <a:avLst>
              <a:gd name="adj1" fmla="val 50000"/>
              <a:gd name="adj2" fmla="val 9702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FD89494E-74A0-46E2-84D5-016703A806BB}"/>
              </a:ext>
            </a:extLst>
          </p:cNvPr>
          <p:cNvSpPr txBox="1"/>
          <p:nvPr/>
        </p:nvSpPr>
        <p:spPr>
          <a:xfrm>
            <a:off x="5403346" y="5029481"/>
            <a:ext cx="1666943" cy="276999"/>
          </a:xfrm>
          <a:prstGeom prst="rect">
            <a:avLst/>
          </a:prstGeom>
          <a:noFill/>
        </p:spPr>
        <p:txBody>
          <a:bodyPr wrap="square"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AEC411">
                    <a:lumMod val="50000"/>
                  </a:srgbClr>
                </a:solidFill>
                <a:effectLst/>
                <a:uLnTx/>
                <a:uFillTx/>
                <a:latin typeface="Calibri" panose="020F0502020204030204"/>
                <a:ea typeface="+mn-ea"/>
                <a:cs typeface="+mn-cs"/>
              </a:rPr>
              <a:t>Fairly important</a:t>
            </a:r>
          </a:p>
        </p:txBody>
      </p:sp>
      <p:sp>
        <p:nvSpPr>
          <p:cNvPr id="28" name="TextBox 27">
            <a:extLst>
              <a:ext uri="{FF2B5EF4-FFF2-40B4-BE49-F238E27FC236}">
                <a16:creationId xmlns:a16="http://schemas.microsoft.com/office/drawing/2014/main" id="{4FB95DC3-EBCF-4674-9F9E-A292D805A0BE}"/>
              </a:ext>
            </a:extLst>
          </p:cNvPr>
          <p:cNvSpPr txBox="1"/>
          <p:nvPr/>
        </p:nvSpPr>
        <p:spPr>
          <a:xfrm>
            <a:off x="7413688" y="2872546"/>
            <a:ext cx="1666943" cy="276999"/>
          </a:xfrm>
          <a:prstGeom prst="rect">
            <a:avLst/>
          </a:prstGeom>
          <a:noFill/>
        </p:spPr>
        <p:txBody>
          <a:bodyPr wrap="square"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AEC411">
                    <a:lumMod val="50000"/>
                  </a:srgbClr>
                </a:solidFill>
                <a:effectLst/>
                <a:uLnTx/>
                <a:uFillTx/>
                <a:latin typeface="Calibri" panose="020F0502020204030204"/>
                <a:ea typeface="+mn-ea"/>
                <a:cs typeface="+mn-cs"/>
              </a:rPr>
              <a:t>Very important</a:t>
            </a:r>
          </a:p>
        </p:txBody>
      </p:sp>
      <p:sp>
        <p:nvSpPr>
          <p:cNvPr id="32" name="TextBox 31">
            <a:extLst>
              <a:ext uri="{FF2B5EF4-FFF2-40B4-BE49-F238E27FC236}">
                <a16:creationId xmlns:a16="http://schemas.microsoft.com/office/drawing/2014/main" id="{1B8FCF10-A85F-40F7-8C85-50ED342664A6}"/>
              </a:ext>
            </a:extLst>
          </p:cNvPr>
          <p:cNvSpPr txBox="1"/>
          <p:nvPr/>
        </p:nvSpPr>
        <p:spPr>
          <a:xfrm>
            <a:off x="5403346" y="2095834"/>
            <a:ext cx="1761938" cy="184666"/>
          </a:xfrm>
          <a:prstGeom prst="rect">
            <a:avLst/>
          </a:prstGeom>
          <a:noFill/>
        </p:spPr>
        <p:txBody>
          <a:bodyPr wrap="square" lIns="0" tIns="0" rIns="0" bIns="0" rtlCol="0">
            <a:spAutoFit/>
          </a:bodyPr>
          <a:lstStyle/>
          <a:p>
            <a:pPr marL="0" marR="0" lvl="0" indent="0" algn="ctr" defTabSz="47217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charset="0"/>
              </a:rPr>
              <a:t>Don’t know</a:t>
            </a:r>
            <a:endParaRPr kumimoji="0" lang="en-IE"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charset="0"/>
            </a:endParaRPr>
          </a:p>
        </p:txBody>
      </p:sp>
      <p:sp>
        <p:nvSpPr>
          <p:cNvPr id="2" name="Rectangle 1">
            <a:extLst>
              <a:ext uri="{FF2B5EF4-FFF2-40B4-BE49-F238E27FC236}">
                <a16:creationId xmlns:a16="http://schemas.microsoft.com/office/drawing/2014/main" id="{47894224-07BB-414B-B624-4A1D5923B2D4}"/>
              </a:ext>
            </a:extLst>
          </p:cNvPr>
          <p:cNvSpPr/>
          <p:nvPr/>
        </p:nvSpPr>
        <p:spPr>
          <a:xfrm>
            <a:off x="366015" y="1399875"/>
            <a:ext cx="2707434" cy="4389611"/>
          </a:xfrm>
          <a:prstGeom prst="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a:extLst>
              <a:ext uri="{FF2B5EF4-FFF2-40B4-BE49-F238E27FC236}">
                <a16:creationId xmlns:a16="http://schemas.microsoft.com/office/drawing/2014/main" id="{34AE9109-C172-4AA9-94ED-4D004C27859A}"/>
              </a:ext>
            </a:extLst>
          </p:cNvPr>
          <p:cNvSpPr/>
          <p:nvPr/>
        </p:nvSpPr>
        <p:spPr>
          <a:xfrm>
            <a:off x="9277091" y="1399874"/>
            <a:ext cx="2707434" cy="4389611"/>
          </a:xfrm>
          <a:prstGeom prst="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6" name="Arrow: Right 15">
            <a:extLst>
              <a:ext uri="{FF2B5EF4-FFF2-40B4-BE49-F238E27FC236}">
                <a16:creationId xmlns:a16="http://schemas.microsoft.com/office/drawing/2014/main" id="{2F137F4B-52EE-4149-9F26-86D41A7BA3E9}"/>
              </a:ext>
            </a:extLst>
          </p:cNvPr>
          <p:cNvSpPr/>
          <p:nvPr/>
        </p:nvSpPr>
        <p:spPr>
          <a:xfrm rot="10800000">
            <a:off x="3231601" y="2701219"/>
            <a:ext cx="520360" cy="405099"/>
          </a:xfrm>
          <a:prstGeom prst="rightArrow">
            <a:avLst>
              <a:gd name="adj1" fmla="val 50000"/>
              <a:gd name="adj2" fmla="val 97025"/>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TextBox 31">
            <a:extLst>
              <a:ext uri="{FF2B5EF4-FFF2-40B4-BE49-F238E27FC236}">
                <a16:creationId xmlns:a16="http://schemas.microsoft.com/office/drawing/2014/main" id="{B60061BD-C85E-4E0E-8DBE-F4AF9B7A6B01}"/>
              </a:ext>
            </a:extLst>
          </p:cNvPr>
          <p:cNvSpPr txBox="1"/>
          <p:nvPr/>
        </p:nvSpPr>
        <p:spPr>
          <a:xfrm>
            <a:off x="797242" y="1418879"/>
            <a:ext cx="1824731"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D61D6E">
                    <a:lumMod val="75000"/>
                  </a:srgbClr>
                </a:solidFill>
                <a:effectLst/>
                <a:uLnTx/>
                <a:uFillTx/>
                <a:latin typeface="Calibri" panose="020F0502020204030204"/>
                <a:ea typeface="+mn-ea"/>
                <a:cs typeface="+mn-cs"/>
              </a:rPr>
              <a:t>NET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D61D6E">
                    <a:lumMod val="75000"/>
                  </a:srgbClr>
                </a:solidFill>
                <a:effectLst/>
                <a:uLnTx/>
                <a:uFillTx/>
                <a:latin typeface="Calibri" panose="020F0502020204030204"/>
                <a:ea typeface="+mn-ea"/>
                <a:cs typeface="+mn-cs"/>
              </a:rPr>
              <a:t>NOT IMPORTANT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3628738"/>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F5069DD5-FBCF-4604-9DF4-3B6035A2A90D}"/>
              </a:ext>
            </a:extLst>
          </p:cNvPr>
          <p:cNvSpPr/>
          <p:nvPr/>
        </p:nvSpPr>
        <p:spPr>
          <a:xfrm>
            <a:off x="9279033" y="1418879"/>
            <a:ext cx="2706387" cy="4370606"/>
          </a:xfrm>
          <a:prstGeom prst="rect">
            <a:avLst/>
          </a:prstGeom>
          <a:solidFill>
            <a:schemeClr val="accent1">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8" name="Rectangle 37">
            <a:extLst>
              <a:ext uri="{FF2B5EF4-FFF2-40B4-BE49-F238E27FC236}">
                <a16:creationId xmlns:a16="http://schemas.microsoft.com/office/drawing/2014/main" id="{7634E86C-B879-41F5-830F-A6ABA43BBB84}"/>
              </a:ext>
            </a:extLst>
          </p:cNvPr>
          <p:cNvSpPr/>
          <p:nvPr/>
        </p:nvSpPr>
        <p:spPr>
          <a:xfrm>
            <a:off x="366015" y="1418879"/>
            <a:ext cx="2706387" cy="4370606"/>
          </a:xfrm>
          <a:prstGeom prst="rect">
            <a:avLst/>
          </a:prstGeom>
          <a:solidFill>
            <a:schemeClr val="accent5">
              <a:lumMod val="20000"/>
              <a:lumOff val="80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0" name="Rectangle 29">
            <a:extLst>
              <a:ext uri="{FF2B5EF4-FFF2-40B4-BE49-F238E27FC236}">
                <a16:creationId xmlns:a16="http://schemas.microsoft.com/office/drawing/2014/main" id="{CA870F77-C2B0-47C4-AE2D-507CDAD8BE9F}"/>
              </a:ext>
            </a:extLst>
          </p:cNvPr>
          <p:cNvSpPr/>
          <p:nvPr/>
        </p:nvSpPr>
        <p:spPr>
          <a:xfrm>
            <a:off x="3081833" y="1399875"/>
            <a:ext cx="6195257" cy="4389611"/>
          </a:xfrm>
          <a:prstGeom prst="rect">
            <a:avLst/>
          </a:prstGeom>
          <a:solidFill>
            <a:schemeClr val="bg1">
              <a:lumMod val="95000"/>
            </a:schemeClr>
          </a:solidFill>
          <a:ln w="28575">
            <a:solidFill>
              <a:schemeClr val="bg2">
                <a:lumMod val="9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49"/>
          </p:nvPr>
        </p:nvSpPr>
        <p:spPr>
          <a:xfrm>
            <a:off x="262677" y="909713"/>
            <a:ext cx="6829140" cy="323941"/>
          </a:xfrm>
        </p:spPr>
        <p:txBody>
          <a:bodyPr/>
          <a:lstStyle/>
          <a:p>
            <a:r>
              <a:rPr lang="en-IE"/>
              <a:t>Base: All Adults N – 3,008</a:t>
            </a:r>
          </a:p>
        </p:txBody>
      </p: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62677" y="149872"/>
            <a:ext cx="10525834" cy="370620"/>
          </a:xfrm>
        </p:spPr>
        <p:txBody>
          <a:bodyPr lIns="91440" tIns="45720" rIns="91440" bIns="45720" anchor="t"/>
          <a:lstStyle/>
          <a:p>
            <a:r>
              <a:rPr lang="en-IE">
                <a:latin typeface="Trebuchet MS"/>
              </a:rPr>
              <a:t>Should Irish Government Increase Or Decrease The Amount Of Money It Spends On Overseas Aid</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60"/>
          </p:nvPr>
        </p:nvSpPr>
        <p:spPr>
          <a:xfrm>
            <a:off x="653132" y="6457892"/>
            <a:ext cx="7471460" cy="285204"/>
          </a:xfrm>
        </p:spPr>
        <p:txBody>
          <a:bodyPr/>
          <a:lstStyle/>
          <a:p>
            <a:pPr marL="357188" indent="-357188"/>
            <a:r>
              <a:rPr lang="en-US" sz="1200" dirty="0" err="1"/>
              <a:t>Q.32</a:t>
            </a:r>
            <a:r>
              <a:rPr lang="en-US" sz="1200"/>
              <a:t> Do you think that the Irish Government should increase or decrease the amount of money that it spends on overseas aid to developing countries?</a:t>
            </a:r>
            <a:endParaRPr lang="en-IE" sz="1200"/>
          </a:p>
        </p:txBody>
      </p:sp>
      <p:sp>
        <p:nvSpPr>
          <p:cNvPr id="17" name="Oval 16">
            <a:extLst>
              <a:ext uri="{FF2B5EF4-FFF2-40B4-BE49-F238E27FC236}">
                <a16:creationId xmlns:a16="http://schemas.microsoft.com/office/drawing/2014/main" id="{312EA5C8-F98F-4BDF-BABC-CB1FED0FFA70}"/>
              </a:ext>
            </a:extLst>
          </p:cNvPr>
          <p:cNvSpPr/>
          <p:nvPr/>
        </p:nvSpPr>
        <p:spPr>
          <a:xfrm>
            <a:off x="727290" y="2488519"/>
            <a:ext cx="1908000" cy="1908000"/>
          </a:xfrm>
          <a:prstGeom prst="ellipse">
            <a:avLst/>
          </a:prstGeom>
          <a:solidFill>
            <a:schemeClr val="bg1"/>
          </a:solidFill>
          <a:ln w="38100">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Calibri" panose="020F0502020204030204"/>
                <a:ea typeface="+mn-ea"/>
                <a:cs typeface="+mn-cs"/>
              </a:rPr>
              <a:t>Net worse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prstClr val="white"/>
                </a:solidFill>
                <a:effectLst/>
                <a:uLnTx/>
                <a:uFillTx/>
                <a:latin typeface="Calibri" panose="020F0502020204030204"/>
                <a:ea typeface="+mn-ea"/>
                <a:cs typeface="+mn-cs"/>
              </a:rPr>
              <a:t>14%</a:t>
            </a:r>
          </a:p>
        </p:txBody>
      </p:sp>
      <p:sp>
        <p:nvSpPr>
          <p:cNvPr id="19" name="Oval 18">
            <a:extLst>
              <a:ext uri="{FF2B5EF4-FFF2-40B4-BE49-F238E27FC236}">
                <a16:creationId xmlns:a16="http://schemas.microsoft.com/office/drawing/2014/main" id="{54F62B54-C4A0-4E2C-8EE1-9BCF7348B961}"/>
              </a:ext>
            </a:extLst>
          </p:cNvPr>
          <p:cNvSpPr/>
          <p:nvPr/>
        </p:nvSpPr>
        <p:spPr>
          <a:xfrm>
            <a:off x="9736951" y="2518355"/>
            <a:ext cx="1898487" cy="1883580"/>
          </a:xfrm>
          <a:prstGeom prst="ellipse">
            <a:avLst/>
          </a:prstGeom>
          <a:noFill/>
          <a:ln w="381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AEC411">
                    <a:lumMod val="75000"/>
                  </a:srgbClr>
                </a:solidFill>
                <a:effectLst/>
                <a:uLnTx/>
                <a:uFillTx/>
                <a:latin typeface="Calibri" panose="020F0502020204030204"/>
                <a:ea typeface="+mn-ea"/>
                <a:cs typeface="+mn-cs"/>
              </a:rPr>
              <a:t>Net better</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0" i="0" u="none" strike="noStrike" kern="1200" cap="none" spc="0" normalizeH="0" baseline="0" noProof="0">
                <a:ln>
                  <a:noFill/>
                </a:ln>
                <a:solidFill>
                  <a:srgbClr val="AEC411">
                    <a:lumMod val="75000"/>
                  </a:srgbClr>
                </a:solidFill>
                <a:effectLst/>
                <a:uLnTx/>
                <a:uFillTx/>
                <a:latin typeface="Calibri" panose="020F0502020204030204"/>
                <a:ea typeface="+mn-ea"/>
                <a:cs typeface="+mn-cs"/>
              </a:rPr>
              <a:t>54%</a:t>
            </a:r>
          </a:p>
        </p:txBody>
      </p:sp>
      <p:grpSp>
        <p:nvGrpSpPr>
          <p:cNvPr id="20" name="Group 19">
            <a:extLst>
              <a:ext uri="{FF2B5EF4-FFF2-40B4-BE49-F238E27FC236}">
                <a16:creationId xmlns:a16="http://schemas.microsoft.com/office/drawing/2014/main" id="{6D554B1D-54DC-403C-BC7D-43645F3FBFED}"/>
              </a:ext>
            </a:extLst>
          </p:cNvPr>
          <p:cNvGrpSpPr/>
          <p:nvPr/>
        </p:nvGrpSpPr>
        <p:grpSpPr>
          <a:xfrm>
            <a:off x="9756003" y="2488519"/>
            <a:ext cx="1879435" cy="1948053"/>
            <a:chOff x="6487358" y="1294507"/>
            <a:chExt cx="1260002" cy="1286450"/>
          </a:xfrm>
        </p:grpSpPr>
        <p:sp>
          <p:nvSpPr>
            <p:cNvPr id="22" name="Oval 21">
              <a:extLst>
                <a:ext uri="{FF2B5EF4-FFF2-40B4-BE49-F238E27FC236}">
                  <a16:creationId xmlns:a16="http://schemas.microsoft.com/office/drawing/2014/main" id="{A4CAFB31-1E42-489E-9409-79C863C4A2D6}"/>
                </a:ext>
              </a:extLst>
            </p:cNvPr>
            <p:cNvSpPr/>
            <p:nvPr/>
          </p:nvSpPr>
          <p:spPr>
            <a:xfrm>
              <a:off x="6517985" y="1355120"/>
              <a:ext cx="1189820" cy="1165644"/>
            </a:xfrm>
            <a:prstGeom prst="ellipse">
              <a:avLst/>
            </a:prstGeom>
            <a:solidFill>
              <a:srgbClr val="FFFFFF"/>
            </a:solidFill>
            <a:ln w="12700" cap="flat" cmpd="sng" algn="ctr">
              <a:solidFill>
                <a:sysClr val="window" lastClr="FFFFFF">
                  <a:hueOff val="0"/>
                  <a:satOff val="0"/>
                  <a:lumOff val="0"/>
                  <a:alphaOff val="0"/>
                </a:sysClr>
              </a:solidFill>
              <a:prstDash val="solid"/>
              <a:miter lim="800000"/>
            </a:ln>
            <a:effectLst/>
          </p:spPr>
          <p:txBody>
            <a:bodyPr lIns="0" tIns="0" rIns="0" bIns="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2739" b="1" i="0" u="none" strike="noStrike" kern="0" cap="none" spc="0" normalizeH="0" baseline="0" noProof="0">
                <a:ln>
                  <a:noFill/>
                </a:ln>
                <a:solidFill>
                  <a:srgbClr val="27908F"/>
                </a:solidFill>
                <a:effectLst/>
                <a:uLnTx/>
                <a:uFillTx/>
                <a:latin typeface="Calibri"/>
                <a:ea typeface="+mn-ea"/>
                <a:cs typeface="+mn-cs"/>
              </a:endParaRPr>
            </a:p>
          </p:txBody>
        </p:sp>
        <p:sp>
          <p:nvSpPr>
            <p:cNvPr id="23" name="Oval 22">
              <a:extLst>
                <a:ext uri="{FF2B5EF4-FFF2-40B4-BE49-F238E27FC236}">
                  <a16:creationId xmlns:a16="http://schemas.microsoft.com/office/drawing/2014/main" id="{C3BD83D4-C36E-407A-9322-D79EC6C849A0}"/>
                </a:ext>
              </a:extLst>
            </p:cNvPr>
            <p:cNvSpPr/>
            <p:nvPr/>
          </p:nvSpPr>
          <p:spPr>
            <a:xfrm>
              <a:off x="6487360" y="1294507"/>
              <a:ext cx="1260000" cy="1260000"/>
            </a:xfrm>
            <a:prstGeom prst="ellipse">
              <a:avLst/>
            </a:prstGeom>
            <a:noFill/>
            <a:ln w="12700" cap="flat" cmpd="sng" algn="ctr">
              <a:solidFill>
                <a:sysClr val="window" lastClr="FFFFFF">
                  <a:lumMod val="75000"/>
                </a:sys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white"/>
                </a:solidFill>
                <a:effectLst/>
                <a:uLnTx/>
                <a:uFillTx/>
                <a:latin typeface="Calibri"/>
                <a:ea typeface="+mn-ea"/>
                <a:cs typeface="+mn-cs"/>
              </a:endParaRPr>
            </a:p>
          </p:txBody>
        </p:sp>
        <p:sp>
          <p:nvSpPr>
            <p:cNvPr id="24" name="Arc 23">
              <a:extLst>
                <a:ext uri="{FF2B5EF4-FFF2-40B4-BE49-F238E27FC236}">
                  <a16:creationId xmlns:a16="http://schemas.microsoft.com/office/drawing/2014/main" id="{A6C8FF21-6429-4C11-9BD8-2FAA467C4E2F}"/>
                </a:ext>
              </a:extLst>
            </p:cNvPr>
            <p:cNvSpPr/>
            <p:nvPr/>
          </p:nvSpPr>
          <p:spPr>
            <a:xfrm>
              <a:off x="6487358" y="1320957"/>
              <a:ext cx="1260000" cy="1260000"/>
            </a:xfrm>
            <a:prstGeom prst="arc">
              <a:avLst>
                <a:gd name="adj1" fmla="val 16200000"/>
                <a:gd name="adj2" fmla="val 2002684"/>
              </a:avLst>
            </a:prstGeom>
            <a:noFill/>
            <a:ln w="57150" cap="rnd" cmpd="sng" algn="ctr">
              <a:solidFill>
                <a:schemeClr val="accent1">
                  <a:lumMod val="75000"/>
                </a:scheme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black"/>
                </a:solidFill>
                <a:effectLst/>
                <a:uLnTx/>
                <a:uFillTx/>
                <a:latin typeface="Calibri"/>
                <a:ea typeface="+mn-ea"/>
                <a:cs typeface="+mn-cs"/>
              </a:endParaRPr>
            </a:p>
          </p:txBody>
        </p:sp>
      </p:grpSp>
      <p:sp>
        <p:nvSpPr>
          <p:cNvPr id="21" name="TextBox 20">
            <a:extLst>
              <a:ext uri="{FF2B5EF4-FFF2-40B4-BE49-F238E27FC236}">
                <a16:creationId xmlns:a16="http://schemas.microsoft.com/office/drawing/2014/main" id="{9751282A-593C-4D1B-9DC0-86C9E2B41E3D}"/>
              </a:ext>
            </a:extLst>
          </p:cNvPr>
          <p:cNvSpPr txBox="1"/>
          <p:nvPr/>
        </p:nvSpPr>
        <p:spPr>
          <a:xfrm>
            <a:off x="9970579" y="1648068"/>
            <a:ext cx="1550809" cy="369332"/>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AEC411">
                    <a:lumMod val="75000"/>
                  </a:srgbClr>
                </a:solidFill>
                <a:effectLst/>
                <a:uLnTx/>
                <a:uFillTx/>
                <a:latin typeface="Calibri" panose="020F0502020204030204"/>
                <a:ea typeface="+mn-ea"/>
                <a:cs typeface="+mn-cs"/>
              </a:rPr>
              <a:t>NET INCREASE</a:t>
            </a:r>
          </a:p>
        </p:txBody>
      </p:sp>
      <p:sp>
        <p:nvSpPr>
          <p:cNvPr id="25" name="Oval 24">
            <a:extLst>
              <a:ext uri="{FF2B5EF4-FFF2-40B4-BE49-F238E27FC236}">
                <a16:creationId xmlns:a16="http://schemas.microsoft.com/office/drawing/2014/main" id="{66E9AD1F-4E4C-4910-90D2-FEEA081BDFD4}"/>
              </a:ext>
            </a:extLst>
          </p:cNvPr>
          <p:cNvSpPr/>
          <p:nvPr/>
        </p:nvSpPr>
        <p:spPr>
          <a:xfrm>
            <a:off x="737717" y="2476849"/>
            <a:ext cx="1879431" cy="1908000"/>
          </a:xfrm>
          <a:prstGeom prst="ellipse">
            <a:avLst/>
          </a:prstGeom>
          <a:noFill/>
          <a:ln w="12700" cap="flat" cmpd="sng" algn="ctr">
            <a:solidFill>
              <a:sysClr val="window" lastClr="FFFFFF">
                <a:lumMod val="75000"/>
              </a:sys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white"/>
              </a:solidFill>
              <a:effectLst/>
              <a:uLnTx/>
              <a:uFillTx/>
              <a:latin typeface="Calibri"/>
              <a:ea typeface="+mn-ea"/>
              <a:cs typeface="+mn-cs"/>
            </a:endParaRPr>
          </a:p>
        </p:txBody>
      </p:sp>
      <p:sp>
        <p:nvSpPr>
          <p:cNvPr id="26" name="Arc 25">
            <a:extLst>
              <a:ext uri="{FF2B5EF4-FFF2-40B4-BE49-F238E27FC236}">
                <a16:creationId xmlns:a16="http://schemas.microsoft.com/office/drawing/2014/main" id="{1A2ADA9B-2174-42A0-86F2-9FC01D4F94AA}"/>
              </a:ext>
            </a:extLst>
          </p:cNvPr>
          <p:cNvSpPr/>
          <p:nvPr/>
        </p:nvSpPr>
        <p:spPr>
          <a:xfrm>
            <a:off x="729332" y="2488519"/>
            <a:ext cx="1879431" cy="1908000"/>
          </a:xfrm>
          <a:prstGeom prst="arc">
            <a:avLst>
              <a:gd name="adj1" fmla="val 16336468"/>
              <a:gd name="adj2" fmla="val 25557"/>
            </a:avLst>
          </a:prstGeom>
          <a:noFill/>
          <a:ln w="57150" cap="rnd" cmpd="sng" algn="ctr">
            <a:solidFill>
              <a:schemeClr val="accent5">
                <a:lumMod val="75000"/>
              </a:schemeClr>
            </a:solidFill>
            <a:prstDash val="solid"/>
            <a:miter lim="800000"/>
          </a:ln>
          <a:effectLst/>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894683" rtl="0" eaLnBrk="1" fontAlgn="auto" latinLnBrk="0" hangingPunct="1">
              <a:lnSpc>
                <a:spcPct val="100000"/>
              </a:lnSpc>
              <a:spcBef>
                <a:spcPts val="0"/>
              </a:spcBef>
              <a:spcAft>
                <a:spcPts val="0"/>
              </a:spcAft>
              <a:buClrTx/>
              <a:buSzTx/>
              <a:buFontTx/>
              <a:buNone/>
              <a:tabLst/>
              <a:defRPr/>
            </a:pPr>
            <a:endParaRPr kumimoji="0" lang="en-IE" sz="1761" b="0" i="0" u="none" strike="noStrike" kern="0" cap="none" spc="0" normalizeH="0" baseline="0" noProof="0">
              <a:ln>
                <a:noFill/>
              </a:ln>
              <a:solidFill>
                <a:prstClr val="black"/>
              </a:solidFill>
              <a:effectLst/>
              <a:uLnTx/>
              <a:uFillTx/>
              <a:latin typeface="Calibri"/>
              <a:ea typeface="+mn-ea"/>
              <a:cs typeface="+mn-cs"/>
            </a:endParaRPr>
          </a:p>
        </p:txBody>
      </p:sp>
      <p:sp>
        <p:nvSpPr>
          <p:cNvPr id="27" name="TextBox 31">
            <a:extLst>
              <a:ext uri="{FF2B5EF4-FFF2-40B4-BE49-F238E27FC236}">
                <a16:creationId xmlns:a16="http://schemas.microsoft.com/office/drawing/2014/main" id="{B20C9CAE-7676-4229-AB5C-F9BC9739903F}"/>
              </a:ext>
            </a:extLst>
          </p:cNvPr>
          <p:cNvSpPr txBox="1"/>
          <p:nvPr/>
        </p:nvSpPr>
        <p:spPr>
          <a:xfrm>
            <a:off x="1321642" y="3225347"/>
            <a:ext cx="796180" cy="73866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srgbClr val="D61D6E">
                    <a:lumMod val="75000"/>
                  </a:srgbClr>
                </a:solidFill>
                <a:effectLst/>
                <a:uLnTx/>
                <a:uFillTx/>
                <a:latin typeface="Calibri" panose="020F0502020204030204"/>
                <a:ea typeface="+mn-ea"/>
                <a:cs typeface="+mn-cs"/>
              </a:rPr>
              <a:t>21%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78FEA03D-E156-4166-98E9-8A92B035B766}"/>
              </a:ext>
            </a:extLst>
          </p:cNvPr>
          <p:cNvSpPr txBox="1"/>
          <p:nvPr/>
        </p:nvSpPr>
        <p:spPr>
          <a:xfrm>
            <a:off x="3354016" y="2440981"/>
            <a:ext cx="1602971" cy="184666"/>
          </a:xfrm>
          <a:prstGeom prst="rect">
            <a:avLst/>
          </a:prstGeom>
          <a:noFill/>
        </p:spPr>
        <p:txBody>
          <a:bodyPr wrap="square" lIns="0" tIns="0" rIns="0" bIns="0" rtlCol="0">
            <a:spAutoFit/>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D61D6E">
                    <a:lumMod val="75000"/>
                  </a:srgbClr>
                </a:solidFill>
                <a:effectLst/>
                <a:uLnTx/>
                <a:uFillTx/>
                <a:latin typeface="Calibri" panose="020F0502020204030204"/>
                <a:ea typeface="+mn-ea"/>
                <a:cs typeface="+mn-cs"/>
              </a:rPr>
              <a:t>Decrease a great deal</a:t>
            </a:r>
            <a:endParaRPr kumimoji="0" lang="en-IE" sz="1200" b="0" i="0" u="none" strike="noStrike" kern="1200" cap="none" spc="0" normalizeH="0" baseline="0" noProof="0">
              <a:ln>
                <a:noFill/>
              </a:ln>
              <a:solidFill>
                <a:srgbClr val="D61D6E">
                  <a:lumMod val="75000"/>
                </a:srgbClr>
              </a:solidFill>
              <a:effectLst/>
              <a:uLnTx/>
              <a:uFillTx/>
              <a:latin typeface="Tahoma" panose="020B0604030504040204" pitchFamily="34" charset="0"/>
              <a:ea typeface="+mn-ea"/>
              <a:cs typeface="+mn-cs"/>
            </a:endParaRPr>
          </a:p>
        </p:txBody>
      </p:sp>
      <p:sp>
        <p:nvSpPr>
          <p:cNvPr id="11" name="TextBox 10">
            <a:extLst>
              <a:ext uri="{FF2B5EF4-FFF2-40B4-BE49-F238E27FC236}">
                <a16:creationId xmlns:a16="http://schemas.microsoft.com/office/drawing/2014/main" id="{022C1584-D02B-4263-AA87-15606DD39118}"/>
              </a:ext>
            </a:extLst>
          </p:cNvPr>
          <p:cNvSpPr txBox="1"/>
          <p:nvPr/>
        </p:nvSpPr>
        <p:spPr>
          <a:xfrm>
            <a:off x="3301797" y="3176839"/>
            <a:ext cx="1324300" cy="184666"/>
          </a:xfrm>
          <a:prstGeom prst="rect">
            <a:avLst/>
          </a:prstGeom>
          <a:noFill/>
        </p:spPr>
        <p:txBody>
          <a:bodyPr wrap="square" lIns="0" tIns="0" rIns="0" bIns="0" rtlCol="0">
            <a:spAutoFit/>
          </a:bodyPr>
          <a:lstStyle/>
          <a:p>
            <a:pPr marL="0" marR="0" lvl="0" indent="0" algn="r"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D61D6E">
                    <a:lumMod val="60000"/>
                    <a:lumOff val="40000"/>
                  </a:srgbClr>
                </a:solidFill>
                <a:effectLst/>
                <a:uLnTx/>
                <a:uFillTx/>
                <a:latin typeface="Calibri" panose="020F0502020204030204"/>
                <a:ea typeface="+mn-ea"/>
                <a:cs typeface="+mn-cs"/>
              </a:rPr>
              <a:t>Decrease somewhat</a:t>
            </a:r>
          </a:p>
        </p:txBody>
      </p:sp>
      <p:sp>
        <p:nvSpPr>
          <p:cNvPr id="12" name="TextBox 11">
            <a:extLst>
              <a:ext uri="{FF2B5EF4-FFF2-40B4-BE49-F238E27FC236}">
                <a16:creationId xmlns:a16="http://schemas.microsoft.com/office/drawing/2014/main" id="{1E80834B-1BD3-4897-A5B7-58371B3BDBA6}"/>
              </a:ext>
            </a:extLst>
          </p:cNvPr>
          <p:cNvSpPr txBox="1"/>
          <p:nvPr/>
        </p:nvSpPr>
        <p:spPr>
          <a:xfrm>
            <a:off x="5412194" y="1648068"/>
            <a:ext cx="1316188" cy="369332"/>
          </a:xfrm>
          <a:prstGeom prst="rect">
            <a:avLst/>
          </a:prstGeom>
          <a:noFill/>
        </p:spPr>
        <p:txBody>
          <a:bodyPr wrap="square" rtlCol="0">
            <a:spAutoFit/>
          </a:bodyPr>
          <a:lstStyle/>
          <a:p>
            <a:pPr marL="0" marR="0" lvl="0" indent="0" algn="ctr" defTabSz="472171" rtl="0" eaLnBrk="1" fontAlgn="base" latinLnBrk="0" hangingPunct="1">
              <a:lnSpc>
                <a:spcPct val="100000"/>
              </a:lnSpc>
              <a:spcBef>
                <a:spcPct val="0"/>
              </a:spcBef>
              <a:spcAft>
                <a:spcPct val="0"/>
              </a:spcAft>
              <a:buClrTx/>
              <a:buSzTx/>
              <a:buFontTx/>
              <a:buNone/>
              <a:tabLst/>
              <a:defRPr/>
            </a:pPr>
            <a:r>
              <a:rPr kumimoji="0" lang="en-GB" sz="1800" b="1" i="0" u="none" strike="noStrike" kern="1200" cap="none" spc="0" normalizeH="0" baseline="0" noProof="0">
                <a:ln>
                  <a:noFill/>
                </a:ln>
                <a:solidFill>
                  <a:srgbClr val="54565A"/>
                </a:solidFill>
                <a:effectLst/>
                <a:uLnTx/>
                <a:uFillTx/>
                <a:latin typeface="Calibri" panose="020F0502020204030204"/>
                <a:ea typeface="+mn-ea"/>
                <a:cs typeface="Arial" charset="0"/>
              </a:rPr>
              <a:t>%</a:t>
            </a:r>
          </a:p>
        </p:txBody>
      </p:sp>
      <p:graphicFrame>
        <p:nvGraphicFramePr>
          <p:cNvPr id="14" name="Chart 13">
            <a:extLst>
              <a:ext uri="{FF2B5EF4-FFF2-40B4-BE49-F238E27FC236}">
                <a16:creationId xmlns:a16="http://schemas.microsoft.com/office/drawing/2014/main" id="{8BA5DE35-891D-4B79-B1CC-2121E6E0542B}"/>
              </a:ext>
            </a:extLst>
          </p:cNvPr>
          <p:cNvGraphicFramePr>
            <a:graphicFrameLocks/>
          </p:cNvGraphicFramePr>
          <p:nvPr>
            <p:custDataLst>
              <p:tags r:id="rId1"/>
            </p:custDataLst>
          </p:nvPr>
        </p:nvGraphicFramePr>
        <p:xfrm>
          <a:off x="3968287" y="1580179"/>
          <a:ext cx="6232678" cy="3403342"/>
        </p:xfrm>
        <a:graphic>
          <a:graphicData uri="http://schemas.openxmlformats.org/drawingml/2006/chart">
            <c:chart xmlns:c="http://schemas.openxmlformats.org/drawingml/2006/chart" xmlns:r="http://schemas.openxmlformats.org/officeDocument/2006/relationships" r:id="rId4"/>
          </a:graphicData>
        </a:graphic>
      </p:graphicFrame>
      <p:sp>
        <p:nvSpPr>
          <p:cNvPr id="29" name="TextBox 28">
            <a:extLst>
              <a:ext uri="{FF2B5EF4-FFF2-40B4-BE49-F238E27FC236}">
                <a16:creationId xmlns:a16="http://schemas.microsoft.com/office/drawing/2014/main" id="{4C52A3FC-4825-4740-AF59-8AF0799E9532}"/>
              </a:ext>
            </a:extLst>
          </p:cNvPr>
          <p:cNvSpPr txBox="1"/>
          <p:nvPr/>
        </p:nvSpPr>
        <p:spPr>
          <a:xfrm>
            <a:off x="5067490" y="4954380"/>
            <a:ext cx="1761938" cy="246221"/>
          </a:xfrm>
          <a:prstGeom prst="rect">
            <a:avLst/>
          </a:prstGeom>
          <a:noFill/>
        </p:spPr>
        <p:txBody>
          <a:bodyPr wrap="square" lIns="0" tIns="0" rIns="0" bIns="0" rtlCol="0">
            <a:spAutoFit/>
          </a:bodyPr>
          <a:lstStyle/>
          <a:p>
            <a:pPr marL="0" marR="0" lvl="0" indent="0" algn="ctr" defTabSz="472171"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charset="0"/>
              </a:rPr>
              <a:t>Stay the same</a:t>
            </a:r>
            <a:endParaRPr kumimoji="0" lang="en-IE" sz="16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charset="0"/>
            </a:endParaRPr>
          </a:p>
        </p:txBody>
      </p:sp>
      <p:sp>
        <p:nvSpPr>
          <p:cNvPr id="31" name="TextBox 30">
            <a:extLst>
              <a:ext uri="{FF2B5EF4-FFF2-40B4-BE49-F238E27FC236}">
                <a16:creationId xmlns:a16="http://schemas.microsoft.com/office/drawing/2014/main" id="{FD89494E-74A0-46E2-84D5-016703A806BB}"/>
              </a:ext>
            </a:extLst>
          </p:cNvPr>
          <p:cNvSpPr txBox="1"/>
          <p:nvPr/>
        </p:nvSpPr>
        <p:spPr>
          <a:xfrm>
            <a:off x="7190580" y="2841081"/>
            <a:ext cx="1666943" cy="276999"/>
          </a:xfrm>
          <a:prstGeom prst="rect">
            <a:avLst/>
          </a:prstGeom>
          <a:noFill/>
        </p:spPr>
        <p:txBody>
          <a:bodyPr wrap="square"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AEC411">
                    <a:lumMod val="50000"/>
                  </a:srgbClr>
                </a:solidFill>
                <a:effectLst/>
                <a:uLnTx/>
                <a:uFillTx/>
                <a:latin typeface="Calibri" panose="020F0502020204030204"/>
                <a:ea typeface="+mn-ea"/>
                <a:cs typeface="+mn-cs"/>
              </a:rPr>
              <a:t>Increase somewhat</a:t>
            </a:r>
          </a:p>
        </p:txBody>
      </p:sp>
      <p:sp>
        <p:nvSpPr>
          <p:cNvPr id="28" name="TextBox 27">
            <a:extLst>
              <a:ext uri="{FF2B5EF4-FFF2-40B4-BE49-F238E27FC236}">
                <a16:creationId xmlns:a16="http://schemas.microsoft.com/office/drawing/2014/main" id="{4FB95DC3-EBCF-4674-9F9E-A292D805A0BE}"/>
              </a:ext>
            </a:extLst>
          </p:cNvPr>
          <p:cNvSpPr txBox="1"/>
          <p:nvPr/>
        </p:nvSpPr>
        <p:spPr>
          <a:xfrm>
            <a:off x="6097557" y="2054576"/>
            <a:ext cx="1666943" cy="276999"/>
          </a:xfrm>
          <a:prstGeom prst="rect">
            <a:avLst/>
          </a:prstGeom>
          <a:noFill/>
        </p:spPr>
        <p:txBody>
          <a:bodyPr wrap="square" rtlCol="0">
            <a:spAutoFit/>
          </a:bodyPr>
          <a:lstStyle/>
          <a:p>
            <a:pPr marL="0" marR="0" lvl="0" indent="0" algn="l" defTabSz="457200" rtl="0" eaLnBrk="1" fontAlgn="t" latinLnBrk="0" hangingPunct="1">
              <a:lnSpc>
                <a:spcPct val="100000"/>
              </a:lnSpc>
              <a:spcBef>
                <a:spcPts val="0"/>
              </a:spcBef>
              <a:spcAft>
                <a:spcPts val="0"/>
              </a:spcAft>
              <a:buClrTx/>
              <a:buSzTx/>
              <a:buFontTx/>
              <a:buNone/>
              <a:tabLst/>
              <a:defRPr/>
            </a:pPr>
            <a:r>
              <a:rPr kumimoji="0" lang="en-IE" sz="1200" b="0" i="0" u="none" strike="noStrike" kern="1200" cap="none" spc="0" normalizeH="0" baseline="0" noProof="0">
                <a:ln>
                  <a:noFill/>
                </a:ln>
                <a:solidFill>
                  <a:srgbClr val="AEC411">
                    <a:lumMod val="50000"/>
                  </a:srgbClr>
                </a:solidFill>
                <a:effectLst/>
                <a:uLnTx/>
                <a:uFillTx/>
                <a:latin typeface="Calibri" panose="020F0502020204030204"/>
                <a:ea typeface="+mn-ea"/>
                <a:cs typeface="+mn-cs"/>
              </a:rPr>
              <a:t>Increase a great deal</a:t>
            </a:r>
          </a:p>
        </p:txBody>
      </p:sp>
      <p:sp>
        <p:nvSpPr>
          <p:cNvPr id="32" name="TextBox 31">
            <a:extLst>
              <a:ext uri="{FF2B5EF4-FFF2-40B4-BE49-F238E27FC236}">
                <a16:creationId xmlns:a16="http://schemas.microsoft.com/office/drawing/2014/main" id="{1B8FCF10-A85F-40F7-8C85-50ED342664A6}"/>
              </a:ext>
            </a:extLst>
          </p:cNvPr>
          <p:cNvSpPr txBox="1"/>
          <p:nvPr/>
        </p:nvSpPr>
        <p:spPr>
          <a:xfrm>
            <a:off x="4531225" y="2087397"/>
            <a:ext cx="1761938" cy="184666"/>
          </a:xfrm>
          <a:prstGeom prst="rect">
            <a:avLst/>
          </a:prstGeom>
          <a:noFill/>
        </p:spPr>
        <p:txBody>
          <a:bodyPr wrap="square" lIns="0" tIns="0" rIns="0" bIns="0" rtlCol="0">
            <a:spAutoFit/>
          </a:bodyPr>
          <a:lstStyle/>
          <a:p>
            <a:pPr marL="0" marR="0" lvl="0" indent="0" algn="ctr" defTabSz="472171"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charset="0"/>
              </a:rPr>
              <a:t>Don’t know</a:t>
            </a:r>
            <a:endParaRPr kumimoji="0" lang="en-IE" sz="1200" b="0"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Arial" charset="0"/>
            </a:endParaRPr>
          </a:p>
        </p:txBody>
      </p:sp>
      <p:sp>
        <p:nvSpPr>
          <p:cNvPr id="33" name="Rectangle 32">
            <a:extLst>
              <a:ext uri="{FF2B5EF4-FFF2-40B4-BE49-F238E27FC236}">
                <a16:creationId xmlns:a16="http://schemas.microsoft.com/office/drawing/2014/main" id="{60A9A2F8-E596-4887-ADE9-E6D4009D8983}"/>
              </a:ext>
            </a:extLst>
          </p:cNvPr>
          <p:cNvSpPr/>
          <p:nvPr/>
        </p:nvSpPr>
        <p:spPr>
          <a:xfrm>
            <a:off x="366015" y="1399875"/>
            <a:ext cx="2707434" cy="4389611"/>
          </a:xfrm>
          <a:prstGeom prst="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4" name="Rectangle 33">
            <a:extLst>
              <a:ext uri="{FF2B5EF4-FFF2-40B4-BE49-F238E27FC236}">
                <a16:creationId xmlns:a16="http://schemas.microsoft.com/office/drawing/2014/main" id="{3F78414C-535C-4F93-A9E4-6F650503BC97}"/>
              </a:ext>
            </a:extLst>
          </p:cNvPr>
          <p:cNvSpPr/>
          <p:nvPr/>
        </p:nvSpPr>
        <p:spPr>
          <a:xfrm>
            <a:off x="9277091" y="1399874"/>
            <a:ext cx="2707434" cy="4389611"/>
          </a:xfrm>
          <a:prstGeom prst="rect">
            <a:avLst/>
          </a:prstGeom>
          <a:noFill/>
          <a:ln w="285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5" name="TextBox 31">
            <a:extLst>
              <a:ext uri="{FF2B5EF4-FFF2-40B4-BE49-F238E27FC236}">
                <a16:creationId xmlns:a16="http://schemas.microsoft.com/office/drawing/2014/main" id="{2B7349D3-2467-4989-95F4-398EB2C0A310}"/>
              </a:ext>
            </a:extLst>
          </p:cNvPr>
          <p:cNvSpPr txBox="1"/>
          <p:nvPr/>
        </p:nvSpPr>
        <p:spPr>
          <a:xfrm>
            <a:off x="1132222" y="1402744"/>
            <a:ext cx="1151084" cy="923330"/>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D61D6E">
                    <a:lumMod val="75000"/>
                  </a:srgbClr>
                </a:solidFill>
                <a:effectLst/>
                <a:uLnTx/>
                <a:uFillTx/>
                <a:latin typeface="Calibri" panose="020F0502020204030204"/>
                <a:ea typeface="+mn-ea"/>
                <a:cs typeface="+mn-cs"/>
              </a:rPr>
              <a:t>NET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D61D6E">
                    <a:lumMod val="75000"/>
                  </a:srgbClr>
                </a:solidFill>
                <a:effectLst/>
                <a:uLnTx/>
                <a:uFillTx/>
                <a:latin typeface="Calibri" panose="020F0502020204030204"/>
                <a:ea typeface="+mn-ea"/>
                <a:cs typeface="+mn-cs"/>
              </a:rPr>
              <a:t>DECREASE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TextBox 31">
            <a:extLst>
              <a:ext uri="{FF2B5EF4-FFF2-40B4-BE49-F238E27FC236}">
                <a16:creationId xmlns:a16="http://schemas.microsoft.com/office/drawing/2014/main" id="{A118F1DD-81FA-4133-9EFF-E3203D995C07}"/>
              </a:ext>
            </a:extLst>
          </p:cNvPr>
          <p:cNvSpPr txBox="1"/>
          <p:nvPr/>
        </p:nvSpPr>
        <p:spPr>
          <a:xfrm>
            <a:off x="10333435" y="3123977"/>
            <a:ext cx="759310" cy="738664"/>
          </a:xfrm>
          <a:prstGeom prst="rect">
            <a:avLst/>
          </a:prstGeom>
          <a:noFill/>
        </p:spPr>
        <p:txBody>
          <a:bodyPr wrap="non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2400" b="0" i="0" u="none" strike="noStrike" kern="1200" cap="none" spc="0" normalizeH="0" baseline="0" noProof="0">
                <a:ln>
                  <a:noFill/>
                </a:ln>
                <a:solidFill>
                  <a:schemeClr val="accent1">
                    <a:lumMod val="75000"/>
                  </a:schemeClr>
                </a:solidFill>
                <a:effectLst/>
                <a:uLnTx/>
                <a:uFillTx/>
                <a:latin typeface="Calibri" panose="020F0502020204030204"/>
                <a:ea typeface="+mn-ea"/>
                <a:cs typeface="+mn-cs"/>
              </a:rPr>
              <a:t>31%</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1844857"/>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picture containing person, cup, drink&#10;&#10;Description automatically generated">
            <a:extLst>
              <a:ext uri="{FF2B5EF4-FFF2-40B4-BE49-F238E27FC236}">
                <a16:creationId xmlns:a16="http://schemas.microsoft.com/office/drawing/2014/main" id="{9716D6C3-4FC5-4C39-9A89-25C298FA97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l="1352" t="8394" r="-17585" b="11338"/>
          <a:stretch/>
        </p:blipFill>
        <p:spPr>
          <a:xfrm>
            <a:off x="7482273" y="-57151"/>
            <a:ext cx="6675737" cy="6915151"/>
          </a:xfrm>
          <a:prstGeom prst="parallelogram">
            <a:avLst/>
          </a:prstGeom>
          <a:effectLst>
            <a:outerShdw blurRad="63500" sx="102000" sy="102000" algn="ctr" rotWithShape="0">
              <a:prstClr val="black">
                <a:alpha val="40000"/>
              </a:prstClr>
            </a:outerShdw>
          </a:effectLst>
        </p:spPr>
      </p:pic>
      <p:sp>
        <p:nvSpPr>
          <p:cNvPr id="3" name="Text Placeholder 2">
            <a:extLst>
              <a:ext uri="{FF2B5EF4-FFF2-40B4-BE49-F238E27FC236}">
                <a16:creationId xmlns:a16="http://schemas.microsoft.com/office/drawing/2014/main" id="{DC800303-754C-4AF9-B6EE-6DEA6B529B30}"/>
              </a:ext>
            </a:extLst>
          </p:cNvPr>
          <p:cNvSpPr>
            <a:spLocks noGrp="1"/>
          </p:cNvSpPr>
          <p:nvPr>
            <p:ph type="body" sz="quarter" idx="49"/>
          </p:nvPr>
        </p:nvSpPr>
        <p:spPr>
          <a:xfrm>
            <a:off x="297973" y="1169945"/>
            <a:ext cx="6829140" cy="323941"/>
          </a:xfrm>
        </p:spPr>
        <p:txBody>
          <a:bodyPr/>
          <a:lstStyle/>
          <a:p>
            <a:r>
              <a:rPr lang="en-IE"/>
              <a:t>Base: All Adults N – 3,008</a:t>
            </a:r>
          </a:p>
        </p:txBody>
      </p:sp>
      <p:sp>
        <p:nvSpPr>
          <p:cNvPr id="7" name="Title 6">
            <a:extLst>
              <a:ext uri="{FF2B5EF4-FFF2-40B4-BE49-F238E27FC236}">
                <a16:creationId xmlns:a16="http://schemas.microsoft.com/office/drawing/2014/main" id="{9403ECE8-9C41-4D22-A3E5-B3CC012AC80E}"/>
              </a:ext>
            </a:extLst>
          </p:cNvPr>
          <p:cNvSpPr>
            <a:spLocks noGrp="1"/>
          </p:cNvSpPr>
          <p:nvPr>
            <p:ph type="title"/>
          </p:nvPr>
        </p:nvSpPr>
        <p:spPr>
          <a:xfrm>
            <a:off x="262677" y="149872"/>
            <a:ext cx="6899732" cy="370620"/>
          </a:xfrm>
        </p:spPr>
        <p:txBody>
          <a:bodyPr lIns="91440" tIns="45720" rIns="91440" bIns="45720" anchor="t"/>
          <a:lstStyle/>
          <a:p>
            <a:r>
              <a:rPr lang="en-IE">
                <a:latin typeface="Trebuchet MS"/>
              </a:rPr>
              <a:t>Level Of Agreement That Citizens Of Ireland Have A Moral Obligation To Personally Support Overseas Aid</a:t>
            </a:r>
            <a:endParaRPr lang="en-IE"/>
          </a:p>
        </p:txBody>
      </p:sp>
      <p:sp>
        <p:nvSpPr>
          <p:cNvPr id="5" name="Content Placeholder 4">
            <a:extLst>
              <a:ext uri="{FF2B5EF4-FFF2-40B4-BE49-F238E27FC236}">
                <a16:creationId xmlns:a16="http://schemas.microsoft.com/office/drawing/2014/main" id="{67260069-DE83-4247-8482-2297B1730419}"/>
              </a:ext>
            </a:extLst>
          </p:cNvPr>
          <p:cNvSpPr>
            <a:spLocks noGrp="1"/>
          </p:cNvSpPr>
          <p:nvPr>
            <p:ph type="body" sz="quarter" idx="60"/>
          </p:nvPr>
        </p:nvSpPr>
        <p:spPr>
          <a:xfrm>
            <a:off x="704971" y="6258506"/>
            <a:ext cx="6675737" cy="305186"/>
          </a:xfrm>
        </p:spPr>
        <p:txBody>
          <a:bodyPr/>
          <a:lstStyle/>
          <a:p>
            <a:pPr marL="357188" indent="-357188"/>
            <a:r>
              <a:rPr lang="en-US" sz="1200" dirty="0" err="1"/>
              <a:t>Q.34</a:t>
            </a:r>
            <a:r>
              <a:rPr lang="en-US" sz="1200"/>
              <a:t> Overseas aid focuses on longer-term goals such as poverty-alleviation and tackling inequality. To what extent do you agree or disagree that citizens of Ireland have a moral obligation to personally support overseas aid?</a:t>
            </a:r>
            <a:endParaRPr lang="en-IE" sz="1200"/>
          </a:p>
        </p:txBody>
      </p:sp>
      <p:sp>
        <p:nvSpPr>
          <p:cNvPr id="33" name="TextBox 32">
            <a:extLst>
              <a:ext uri="{FF2B5EF4-FFF2-40B4-BE49-F238E27FC236}">
                <a16:creationId xmlns:a16="http://schemas.microsoft.com/office/drawing/2014/main" id="{5DEC9948-93F6-41DA-9A92-E0EB96BC9DC0}"/>
              </a:ext>
            </a:extLst>
          </p:cNvPr>
          <p:cNvSpPr txBox="1"/>
          <p:nvPr/>
        </p:nvSpPr>
        <p:spPr>
          <a:xfrm>
            <a:off x="3288494" y="1623171"/>
            <a:ext cx="671979"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Calibri" panose="020F0502020204030204"/>
                <a:ea typeface="+mn-ea"/>
                <a:cs typeface="+mn-cs"/>
              </a:rPr>
              <a:t>Total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Calibri" panose="020F0502020204030204"/>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aphicFrame>
        <p:nvGraphicFramePr>
          <p:cNvPr id="34" name="Chart 33">
            <a:extLst>
              <a:ext uri="{FF2B5EF4-FFF2-40B4-BE49-F238E27FC236}">
                <a16:creationId xmlns:a16="http://schemas.microsoft.com/office/drawing/2014/main" id="{08DE22FA-8392-4154-9281-C951DDB68696}"/>
              </a:ext>
            </a:extLst>
          </p:cNvPr>
          <p:cNvGraphicFramePr/>
          <p:nvPr>
            <p:extLst>
              <p:ext uri="{D42A27DB-BD31-4B8C-83A1-F6EECF244321}">
                <p14:modId xmlns:p14="http://schemas.microsoft.com/office/powerpoint/2010/main" val="1643587103"/>
              </p:ext>
            </p:extLst>
          </p:nvPr>
        </p:nvGraphicFramePr>
        <p:xfrm>
          <a:off x="2802836" y="2130785"/>
          <a:ext cx="1643296" cy="3742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5" name="Table 34">
            <a:extLst>
              <a:ext uri="{FF2B5EF4-FFF2-40B4-BE49-F238E27FC236}">
                <a16:creationId xmlns:a16="http://schemas.microsoft.com/office/drawing/2014/main" id="{6AAB9F73-642A-4CBF-A3E0-D577F4A44375}"/>
              </a:ext>
            </a:extLst>
          </p:cNvPr>
          <p:cNvGraphicFramePr>
            <a:graphicFrameLocks noGrp="1"/>
          </p:cNvGraphicFramePr>
          <p:nvPr>
            <p:extLst>
              <p:ext uri="{D42A27DB-BD31-4B8C-83A1-F6EECF244321}">
                <p14:modId xmlns:p14="http://schemas.microsoft.com/office/powerpoint/2010/main" val="1810883327"/>
              </p:ext>
            </p:extLst>
          </p:nvPr>
        </p:nvGraphicFramePr>
        <p:xfrm>
          <a:off x="506007" y="2472247"/>
          <a:ext cx="2292139" cy="2840325"/>
        </p:xfrm>
        <a:graphic>
          <a:graphicData uri="http://schemas.openxmlformats.org/drawingml/2006/table">
            <a:tbl>
              <a:tblPr>
                <a:tableStyleId>{5C22544A-7EE6-4342-B048-85BDC9FD1C3A}</a:tableStyleId>
              </a:tblPr>
              <a:tblGrid>
                <a:gridCol w="2292139">
                  <a:extLst>
                    <a:ext uri="{9D8B030D-6E8A-4147-A177-3AD203B41FA5}">
                      <a16:colId xmlns:a16="http://schemas.microsoft.com/office/drawing/2014/main" val="2192328915"/>
                    </a:ext>
                  </a:extLst>
                </a:gridCol>
              </a:tblGrid>
              <a:tr h="973425">
                <a:tc>
                  <a:txBody>
                    <a:bodyPr/>
                    <a:lstStyle/>
                    <a:p>
                      <a:pPr algn="r" fontAlgn="t"/>
                      <a:r>
                        <a:rPr lang="en-IE" sz="1200" b="0" i="0" u="none" strike="noStrike">
                          <a:solidFill>
                            <a:srgbClr val="000000"/>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1003300">
                <a:tc>
                  <a:txBody>
                    <a:bodyPr/>
                    <a:lstStyle/>
                    <a:p>
                      <a:pPr algn="r" fontAlgn="t"/>
                      <a:r>
                        <a:rPr lang="en-IE" sz="1200" b="0" i="0" u="none" strike="noStrike">
                          <a:solidFill>
                            <a:srgbClr val="000000"/>
                          </a:solidFill>
                          <a:effectLst/>
                          <a:latin typeface="+mn-lt"/>
                        </a:rPr>
                        <a:t>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469900">
                <a:tc>
                  <a:txBody>
                    <a:bodyPr/>
                    <a:lstStyle/>
                    <a:p>
                      <a:pPr algn="r" fontAlgn="t"/>
                      <a:r>
                        <a:rPr lang="en-IE" sz="1200" b="0" i="0" u="none" strike="noStrike">
                          <a:solidFill>
                            <a:srgbClr val="000000"/>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01295">
                <a:tc>
                  <a:txBody>
                    <a:bodyPr/>
                    <a:lstStyle/>
                    <a:p>
                      <a:pPr algn="r" fontAlgn="t"/>
                      <a:r>
                        <a:rPr lang="en-IE" sz="1200" b="0" i="0" u="none" strike="noStrike">
                          <a:solidFill>
                            <a:srgbClr val="000000"/>
                          </a:solidFill>
                          <a:effectLst/>
                          <a:latin typeface="+mn-lt"/>
                        </a:rPr>
                        <a:t>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200" b="0" i="0" u="none" strike="noStrike">
                          <a:solidFill>
                            <a:srgbClr val="000000"/>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36" name="Right Brace 35">
            <a:extLst>
              <a:ext uri="{FF2B5EF4-FFF2-40B4-BE49-F238E27FC236}">
                <a16:creationId xmlns:a16="http://schemas.microsoft.com/office/drawing/2014/main" id="{0C5C9DB5-8076-4B58-B316-75B51F04C9E1}"/>
              </a:ext>
            </a:extLst>
          </p:cNvPr>
          <p:cNvSpPr/>
          <p:nvPr/>
        </p:nvSpPr>
        <p:spPr>
          <a:xfrm>
            <a:off x="4308527" y="2293322"/>
            <a:ext cx="310408" cy="176279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TextBox 36">
            <a:extLst>
              <a:ext uri="{FF2B5EF4-FFF2-40B4-BE49-F238E27FC236}">
                <a16:creationId xmlns:a16="http://schemas.microsoft.com/office/drawing/2014/main" id="{5896AF69-D0C7-4BF2-8FA1-F966EEFE4F04}"/>
              </a:ext>
            </a:extLst>
          </p:cNvPr>
          <p:cNvSpPr txBox="1"/>
          <p:nvPr/>
        </p:nvSpPr>
        <p:spPr>
          <a:xfrm>
            <a:off x="4783293" y="2961431"/>
            <a:ext cx="290195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8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NET (Agree)</a:t>
            </a: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IE" sz="18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60%</a:t>
            </a:r>
            <a:r>
              <a:rPr kumimoji="0" lang="en-IE" sz="18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38" name="Right Brace 37">
            <a:extLst>
              <a:ext uri="{FF2B5EF4-FFF2-40B4-BE49-F238E27FC236}">
                <a16:creationId xmlns:a16="http://schemas.microsoft.com/office/drawing/2014/main" id="{4ABFAE4F-3251-4E8A-A9F2-C60BCC7727B4}"/>
              </a:ext>
            </a:extLst>
          </p:cNvPr>
          <p:cNvSpPr/>
          <p:nvPr/>
        </p:nvSpPr>
        <p:spPr>
          <a:xfrm>
            <a:off x="4308527" y="4868921"/>
            <a:ext cx="310408" cy="495153"/>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id="{5D79EF78-FB59-4AA7-962E-8EE154FE91A2}"/>
              </a:ext>
            </a:extLst>
          </p:cNvPr>
          <p:cNvSpPr txBox="1"/>
          <p:nvPr/>
        </p:nvSpPr>
        <p:spPr>
          <a:xfrm>
            <a:off x="4865179" y="5004795"/>
            <a:ext cx="3332438"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NET (Disagree)</a:t>
            </a:r>
            <a:r>
              <a:rPr kumimoji="0" lang="en-IE" sz="1400" b="0" i="0" u="none" strike="noStrike" kern="1200" cap="none" spc="0" normalizeH="0" baseline="0" noProof="0">
                <a:ln>
                  <a:noFill/>
                </a:ln>
                <a:solidFill>
                  <a:prstClr val="black"/>
                </a:solidFill>
                <a:effectLst/>
                <a:uLnTx/>
                <a:uFillTx/>
                <a:latin typeface="Calibri" panose="020F0502020204030204"/>
                <a:ea typeface="+mn-ea"/>
                <a:cs typeface="+mn-cs"/>
              </a:rPr>
              <a:t> </a:t>
            </a:r>
            <a:r>
              <a:rPr kumimoji="0" lang="en-IE" sz="1400" b="1" i="0" u="none" strike="noStrike" kern="1200" cap="none" spc="0" normalizeH="0" baseline="0" noProof="0">
                <a:ln>
                  <a:noFill/>
                </a:ln>
                <a:solidFill>
                  <a:srgbClr val="000000"/>
                </a:solidFill>
                <a:effectLst/>
                <a:uLnTx/>
                <a:uFillTx/>
                <a:latin typeface="Tahoma" panose="020B0604030504040204" pitchFamily="34" charset="0"/>
                <a:ea typeface="+mn-ea"/>
                <a:cs typeface="+mn-cs"/>
              </a:rPr>
              <a:t>12%</a:t>
            </a:r>
            <a:r>
              <a:rPr kumimoji="0" lang="en-IE" sz="14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pic>
        <p:nvPicPr>
          <p:cNvPr id="15" name="Picture 14">
            <a:extLst>
              <a:ext uri="{FF2B5EF4-FFF2-40B4-BE49-F238E27FC236}">
                <a16:creationId xmlns:a16="http://schemas.microsoft.com/office/drawing/2014/main" id="{CE88A06A-4E12-444B-851A-257A514860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6290" y="275504"/>
            <a:ext cx="1067702" cy="434558"/>
          </a:xfrm>
          <a:prstGeom prst="rect">
            <a:avLst/>
          </a:prstGeom>
        </p:spPr>
      </p:pic>
      <p:cxnSp>
        <p:nvCxnSpPr>
          <p:cNvPr id="16" name="Straight Connector 15">
            <a:extLst>
              <a:ext uri="{FF2B5EF4-FFF2-40B4-BE49-F238E27FC236}">
                <a16:creationId xmlns:a16="http://schemas.microsoft.com/office/drawing/2014/main" id="{FCC75F5C-0DA6-47A9-81EF-3200E708BFAF}"/>
              </a:ext>
            </a:extLst>
          </p:cNvPr>
          <p:cNvCxnSpPr>
            <a:cxnSpLocks/>
          </p:cNvCxnSpPr>
          <p:nvPr/>
        </p:nvCxnSpPr>
        <p:spPr>
          <a:xfrm flipH="1">
            <a:off x="7387024" y="0"/>
            <a:ext cx="1643295" cy="693420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3082801"/>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EE8BBBFD-F660-426D-B2A2-9A7F207F568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9766"/>
          <a:stretch/>
        </p:blipFill>
        <p:spPr>
          <a:xfrm>
            <a:off x="6019280" y="3228"/>
            <a:ext cx="6574865" cy="6858000"/>
          </a:xfrm>
          <a:prstGeom prst="rect">
            <a:avLst/>
          </a:prstGeom>
        </p:spPr>
      </p:pic>
      <p:sp>
        <p:nvSpPr>
          <p:cNvPr id="13" name="Flowchart: Data 9">
            <a:extLst>
              <a:ext uri="{FF2B5EF4-FFF2-40B4-BE49-F238E27FC236}">
                <a16:creationId xmlns:a16="http://schemas.microsoft.com/office/drawing/2014/main" id="{E26AE243-7C0E-4C29-9CFA-1E9BF1302867}"/>
              </a:ext>
            </a:extLst>
          </p:cNvPr>
          <p:cNvSpPr/>
          <p:nvPr/>
        </p:nvSpPr>
        <p:spPr>
          <a:xfrm flipH="1">
            <a:off x="-79551" y="0"/>
            <a:ext cx="9128300" cy="7879710"/>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8000"/>
              <a:gd name="connsiteY0" fmla="*/ 10000 h 10000"/>
              <a:gd name="connsiteX1" fmla="*/ 2000 w 8000"/>
              <a:gd name="connsiteY1" fmla="*/ 0 h 10000"/>
              <a:gd name="connsiteX2" fmla="*/ 7952 w 8000"/>
              <a:gd name="connsiteY2" fmla="*/ 0 h 10000"/>
              <a:gd name="connsiteX3" fmla="*/ 8000 w 8000"/>
              <a:gd name="connsiteY3" fmla="*/ 10000 h 10000"/>
              <a:gd name="connsiteX4" fmla="*/ 0 w 8000"/>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 h="10000">
                <a:moveTo>
                  <a:pt x="0" y="10000"/>
                </a:moveTo>
                <a:lnTo>
                  <a:pt x="2000" y="0"/>
                </a:lnTo>
                <a:lnTo>
                  <a:pt x="7952" y="0"/>
                </a:lnTo>
                <a:cubicBezTo>
                  <a:pt x="7968" y="3333"/>
                  <a:pt x="7984" y="6667"/>
                  <a:pt x="8000" y="10000"/>
                </a:cubicBezTo>
                <a:lnTo>
                  <a:pt x="0" y="10000"/>
                </a:lnTo>
                <a:close/>
              </a:path>
            </a:pathLst>
          </a:custGeom>
          <a:solidFill>
            <a:srgbClr val="59C3E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C4CAA28B-2278-45D4-B054-5B29FD400934}"/>
              </a:ext>
            </a:extLst>
          </p:cNvPr>
          <p:cNvSpPr>
            <a:spLocks noGrp="1"/>
          </p:cNvSpPr>
          <p:nvPr>
            <p:ph type="body" sz="quarter" idx="49"/>
          </p:nvPr>
        </p:nvSpPr>
        <p:spPr>
          <a:xfrm>
            <a:off x="249543" y="1143429"/>
            <a:ext cx="5548676" cy="323941"/>
          </a:xfrm>
        </p:spPr>
        <p:txBody>
          <a:bodyPr/>
          <a:lstStyle/>
          <a:p>
            <a:r>
              <a:rPr lang="en-IE">
                <a:solidFill>
                  <a:schemeClr val="bg1"/>
                </a:solidFill>
              </a:rPr>
              <a:t>Base: All Adults N - 3,008</a:t>
            </a:r>
          </a:p>
        </p:txBody>
      </p:sp>
      <p:sp>
        <p:nvSpPr>
          <p:cNvPr id="14" name="Title 13">
            <a:extLst>
              <a:ext uri="{FF2B5EF4-FFF2-40B4-BE49-F238E27FC236}">
                <a16:creationId xmlns:a16="http://schemas.microsoft.com/office/drawing/2014/main" id="{74F8215A-D058-4D16-B1E5-4709B367D0E5}"/>
              </a:ext>
            </a:extLst>
          </p:cNvPr>
          <p:cNvSpPr>
            <a:spLocks noGrp="1"/>
          </p:cNvSpPr>
          <p:nvPr>
            <p:ph type="title"/>
          </p:nvPr>
        </p:nvSpPr>
        <p:spPr>
          <a:xfrm>
            <a:off x="249543" y="194115"/>
            <a:ext cx="6109562" cy="370620"/>
          </a:xfrm>
          <a:prstGeom prst="rect">
            <a:avLst/>
          </a:prstGeom>
        </p:spPr>
        <p:txBody>
          <a:bodyPr/>
          <a:lstStyle/>
          <a:p>
            <a:pPr>
              <a:lnSpc>
                <a:spcPct val="80000"/>
              </a:lnSpc>
            </a:pPr>
            <a:r>
              <a:rPr lang="en-US">
                <a:solidFill>
                  <a:schemeClr val="bg1"/>
                </a:solidFill>
              </a:rPr>
              <a:t>Level of agreement that Overseas aid can help bring about positive change for those living in developing countries</a:t>
            </a:r>
            <a:endParaRPr lang="en-IE">
              <a:solidFill>
                <a:schemeClr val="bg1"/>
              </a:solidFill>
            </a:endParaRPr>
          </a:p>
        </p:txBody>
      </p:sp>
      <p:sp>
        <p:nvSpPr>
          <p:cNvPr id="3" name="Text Placeholder 2">
            <a:extLst>
              <a:ext uri="{FF2B5EF4-FFF2-40B4-BE49-F238E27FC236}">
                <a16:creationId xmlns:a16="http://schemas.microsoft.com/office/drawing/2014/main" id="{D5F27734-4663-4ED4-A339-203524659181}"/>
              </a:ext>
            </a:extLst>
          </p:cNvPr>
          <p:cNvSpPr>
            <a:spLocks noGrp="1"/>
          </p:cNvSpPr>
          <p:nvPr>
            <p:ph type="body" sz="quarter" idx="60"/>
          </p:nvPr>
        </p:nvSpPr>
        <p:spPr>
          <a:xfrm>
            <a:off x="326412" y="6455720"/>
            <a:ext cx="7434938" cy="208165"/>
          </a:xfrm>
          <a:noFill/>
        </p:spPr>
        <p:txBody>
          <a:bodyPr/>
          <a:lstStyle/>
          <a:p>
            <a:pPr marL="357188" indent="-357188"/>
            <a:r>
              <a:rPr lang="en-US" sz="1000"/>
              <a:t>Q.35 Please indicate the extent to which you agree or disagree with the following statement. Overseas aid can help bring about positive change for those living in developing countries.</a:t>
            </a:r>
            <a:endParaRPr lang="en-IE" sz="1000"/>
          </a:p>
        </p:txBody>
      </p:sp>
      <p:sp>
        <p:nvSpPr>
          <p:cNvPr id="15" name="TextBox 14">
            <a:extLst>
              <a:ext uri="{FF2B5EF4-FFF2-40B4-BE49-F238E27FC236}">
                <a16:creationId xmlns:a16="http://schemas.microsoft.com/office/drawing/2014/main" id="{3553ACCC-BA1F-4B71-A75A-439AFCE20AA4}"/>
              </a:ext>
            </a:extLst>
          </p:cNvPr>
          <p:cNvSpPr txBox="1"/>
          <p:nvPr/>
        </p:nvSpPr>
        <p:spPr>
          <a:xfrm>
            <a:off x="2806584" y="1738287"/>
            <a:ext cx="671979" cy="615553"/>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200" b="1" i="0" u="none" strike="noStrike" kern="1200" cap="none" spc="0" normalizeH="0" baseline="0" noProof="0">
                <a:ln>
                  <a:noFill/>
                </a:ln>
                <a:solidFill>
                  <a:prstClr val="black"/>
                </a:solidFill>
                <a:effectLst/>
                <a:uLnTx/>
                <a:uFillTx/>
                <a:latin typeface="Calibri" panose="020F0502020204030204"/>
                <a:ea typeface="+mn-ea"/>
                <a:cs typeface="+mn-cs"/>
              </a:rPr>
              <a:t>Total</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Calibri" panose="020F0502020204030204"/>
                <a:ea typeface="+mn-ea"/>
                <a:cs typeface="+mn-cs"/>
              </a:rPr>
              <a:t>N - 3008</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100" b="0" i="0" u="none" strike="noStrike" kern="1200" cap="none" spc="0" normalizeH="0" baseline="0" noProof="0">
                <a:ln>
                  <a:noFill/>
                </a:ln>
                <a:solidFill>
                  <a:prstClr val="black"/>
                </a:solidFill>
                <a:effectLst/>
                <a:uLnTx/>
                <a:uFillTx/>
                <a:latin typeface="Calibri" panose="020F0502020204030204"/>
                <a:ea typeface="+mn-ea"/>
                <a:cs typeface="+mn-cs"/>
              </a:rPr>
              <a:t>%</a:t>
            </a:r>
          </a:p>
        </p:txBody>
      </p:sp>
      <p:graphicFrame>
        <p:nvGraphicFramePr>
          <p:cNvPr id="16" name="Chart 15">
            <a:extLst>
              <a:ext uri="{FF2B5EF4-FFF2-40B4-BE49-F238E27FC236}">
                <a16:creationId xmlns:a16="http://schemas.microsoft.com/office/drawing/2014/main" id="{8F2C274F-FA76-44B2-80AC-EAEFC77D34D9}"/>
              </a:ext>
            </a:extLst>
          </p:cNvPr>
          <p:cNvGraphicFramePr/>
          <p:nvPr>
            <p:extLst>
              <p:ext uri="{D42A27DB-BD31-4B8C-83A1-F6EECF244321}">
                <p14:modId xmlns:p14="http://schemas.microsoft.com/office/powerpoint/2010/main" val="4074237542"/>
              </p:ext>
            </p:extLst>
          </p:nvPr>
        </p:nvGraphicFramePr>
        <p:xfrm>
          <a:off x="2320926" y="2245901"/>
          <a:ext cx="1643296" cy="3742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 name="Table 18">
            <a:extLst>
              <a:ext uri="{FF2B5EF4-FFF2-40B4-BE49-F238E27FC236}">
                <a16:creationId xmlns:a16="http://schemas.microsoft.com/office/drawing/2014/main" id="{B61EF039-0CAB-4101-8AA2-BA74EB7936E2}"/>
              </a:ext>
            </a:extLst>
          </p:cNvPr>
          <p:cNvGraphicFramePr>
            <a:graphicFrameLocks noGrp="1"/>
          </p:cNvGraphicFramePr>
          <p:nvPr>
            <p:extLst>
              <p:ext uri="{D42A27DB-BD31-4B8C-83A1-F6EECF244321}">
                <p14:modId xmlns:p14="http://schemas.microsoft.com/office/powerpoint/2010/main" val="2581871549"/>
              </p:ext>
            </p:extLst>
          </p:nvPr>
        </p:nvGraphicFramePr>
        <p:xfrm>
          <a:off x="-79550" y="2575512"/>
          <a:ext cx="2565363" cy="2957243"/>
        </p:xfrm>
        <a:graphic>
          <a:graphicData uri="http://schemas.openxmlformats.org/drawingml/2006/table">
            <a:tbl>
              <a:tblPr>
                <a:tableStyleId>{5C22544A-7EE6-4342-B048-85BDC9FD1C3A}</a:tableStyleId>
              </a:tblPr>
              <a:tblGrid>
                <a:gridCol w="2565363">
                  <a:extLst>
                    <a:ext uri="{9D8B030D-6E8A-4147-A177-3AD203B41FA5}">
                      <a16:colId xmlns:a16="http://schemas.microsoft.com/office/drawing/2014/main" val="2192328915"/>
                    </a:ext>
                  </a:extLst>
                </a:gridCol>
              </a:tblGrid>
              <a:tr h="1338550">
                <a:tc>
                  <a:txBody>
                    <a:bodyPr/>
                    <a:lstStyle/>
                    <a:p>
                      <a:pPr algn="r" fontAlgn="t"/>
                      <a:r>
                        <a:rPr lang="en-IE" sz="1400" b="0" i="0" u="none" strike="noStrike">
                          <a:solidFill>
                            <a:srgbClr val="000000"/>
                          </a:solidFill>
                          <a:effectLst/>
                          <a:latin typeface="+mn-lt"/>
                        </a:rPr>
                        <a:t>Strongly 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6549404"/>
                  </a:ext>
                </a:extLst>
              </a:tr>
              <a:tr h="950038">
                <a:tc>
                  <a:txBody>
                    <a:bodyPr/>
                    <a:lstStyle/>
                    <a:p>
                      <a:pPr algn="r" fontAlgn="t"/>
                      <a:r>
                        <a:rPr lang="en-IE" sz="1400" b="0" i="0" u="none" strike="noStrike">
                          <a:solidFill>
                            <a:srgbClr val="000000"/>
                          </a:solidFill>
                          <a:effectLst/>
                          <a:latin typeface="+mn-lt"/>
                        </a:rPr>
                        <a:t>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626216343"/>
                  </a:ext>
                </a:extLst>
              </a:tr>
              <a:tr h="171450">
                <a:tc>
                  <a:txBody>
                    <a:bodyPr/>
                    <a:lstStyle/>
                    <a:p>
                      <a:pPr algn="r" fontAlgn="t"/>
                      <a:r>
                        <a:rPr lang="en-IE" sz="1400" b="0" i="0" u="none" strike="noStrike">
                          <a:solidFill>
                            <a:srgbClr val="000000"/>
                          </a:solidFill>
                          <a:effectLst/>
                          <a:latin typeface="+mn-lt"/>
                        </a:rPr>
                        <a:t>Neither agree nor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61271857"/>
                  </a:ext>
                </a:extLst>
              </a:tr>
              <a:tr h="201295">
                <a:tc>
                  <a:txBody>
                    <a:bodyPr/>
                    <a:lstStyle/>
                    <a:p>
                      <a:pPr algn="r" fontAlgn="t"/>
                      <a:r>
                        <a:rPr lang="en-IE" sz="1400" b="0" i="0" u="none" strike="noStrike">
                          <a:solidFill>
                            <a:srgbClr val="000000"/>
                          </a:solidFill>
                          <a:effectLst/>
                          <a:latin typeface="+mn-lt"/>
                        </a:rPr>
                        <a:t>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734323094"/>
                  </a:ext>
                </a:extLst>
              </a:tr>
              <a:tr h="164465">
                <a:tc>
                  <a:txBody>
                    <a:bodyPr/>
                    <a:lstStyle/>
                    <a:p>
                      <a:pPr algn="r" fontAlgn="t"/>
                      <a:r>
                        <a:rPr lang="en-IE" sz="1400" b="0" i="0" u="none" strike="noStrike">
                          <a:solidFill>
                            <a:srgbClr val="000000"/>
                          </a:solidFill>
                          <a:effectLst/>
                          <a:latin typeface="+mn-lt"/>
                        </a:rPr>
                        <a:t>Strongly disagree</a:t>
                      </a:r>
                    </a:p>
                  </a:txBody>
                  <a:tcPr marL="9525" marR="9525"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93280807"/>
                  </a:ext>
                </a:extLst>
              </a:tr>
            </a:tbl>
          </a:graphicData>
        </a:graphic>
      </p:graphicFrame>
      <p:sp>
        <p:nvSpPr>
          <p:cNvPr id="22" name="Right Brace 21">
            <a:extLst>
              <a:ext uri="{FF2B5EF4-FFF2-40B4-BE49-F238E27FC236}">
                <a16:creationId xmlns:a16="http://schemas.microsoft.com/office/drawing/2014/main" id="{5276B663-CB10-4CA2-9899-633F118A40CC}"/>
              </a:ext>
            </a:extLst>
          </p:cNvPr>
          <p:cNvSpPr/>
          <p:nvPr/>
        </p:nvSpPr>
        <p:spPr>
          <a:xfrm>
            <a:off x="3826616" y="2408438"/>
            <a:ext cx="449717" cy="2329991"/>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8DF04F48-852B-4A01-AA20-1D05F6B987BE}"/>
              </a:ext>
            </a:extLst>
          </p:cNvPr>
          <p:cNvSpPr txBox="1"/>
          <p:nvPr/>
        </p:nvSpPr>
        <p:spPr>
          <a:xfrm>
            <a:off x="4418756" y="3342600"/>
            <a:ext cx="290195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2400" b="1" i="1" u="none" strike="noStrike" kern="1200" cap="none" spc="0" normalizeH="0" baseline="0" noProof="0">
                <a:ln>
                  <a:noFill/>
                </a:ln>
                <a:solidFill>
                  <a:srgbClr val="000000"/>
                </a:solidFill>
                <a:effectLst/>
                <a:uLnTx/>
                <a:uFillTx/>
                <a:ea typeface="+mn-ea"/>
                <a:cs typeface="+mn-cs"/>
              </a:rPr>
              <a:t>NET (Agree)</a:t>
            </a:r>
            <a:r>
              <a:rPr kumimoji="0" lang="en-IE" sz="2400" b="0" i="1" u="none" strike="noStrike" kern="1200" cap="none" spc="0" normalizeH="0" baseline="0" noProof="0">
                <a:ln>
                  <a:noFill/>
                </a:ln>
                <a:solidFill>
                  <a:prstClr val="black"/>
                </a:solidFill>
                <a:effectLst/>
                <a:uLnTx/>
                <a:uFillTx/>
                <a:ea typeface="+mn-ea"/>
                <a:cs typeface="+mn-cs"/>
              </a:rPr>
              <a:t> </a:t>
            </a:r>
            <a:r>
              <a:rPr kumimoji="0" lang="en-IE" sz="2400" b="1" i="1" u="none" strike="noStrike" kern="1200" cap="none" spc="0" normalizeH="0" baseline="0" noProof="0">
                <a:ln>
                  <a:noFill/>
                </a:ln>
                <a:solidFill>
                  <a:srgbClr val="000000"/>
                </a:solidFill>
                <a:effectLst/>
                <a:uLnTx/>
                <a:uFillTx/>
                <a:ea typeface="+mn-ea"/>
                <a:cs typeface="+mn-cs"/>
              </a:rPr>
              <a:t>79%</a:t>
            </a:r>
            <a:r>
              <a:rPr kumimoji="0" lang="en-IE" sz="2400" b="0" i="1" u="none" strike="noStrike" kern="1200" cap="none" spc="0" normalizeH="0" baseline="0" noProof="0">
                <a:ln>
                  <a:noFill/>
                </a:ln>
                <a:solidFill>
                  <a:prstClr val="black"/>
                </a:solidFill>
                <a:effectLst/>
                <a:uLnTx/>
                <a:uFillTx/>
                <a:ea typeface="+mn-ea"/>
                <a:cs typeface="+mn-cs"/>
              </a:rPr>
              <a:t> </a:t>
            </a:r>
          </a:p>
        </p:txBody>
      </p:sp>
      <p:sp>
        <p:nvSpPr>
          <p:cNvPr id="24" name="Right Brace 23">
            <a:extLst>
              <a:ext uri="{FF2B5EF4-FFF2-40B4-BE49-F238E27FC236}">
                <a16:creationId xmlns:a16="http://schemas.microsoft.com/office/drawing/2014/main" id="{24626AB8-E727-4965-84E0-6D594A853EF0}"/>
              </a:ext>
            </a:extLst>
          </p:cNvPr>
          <p:cNvSpPr/>
          <p:nvPr/>
        </p:nvSpPr>
        <p:spPr>
          <a:xfrm>
            <a:off x="3826617" y="5181466"/>
            <a:ext cx="310408" cy="297724"/>
          </a:xfrm>
          <a:prstGeom prst="rightBrace">
            <a:avLst/>
          </a:prstGeom>
          <a:ln>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6C145BBE-30D4-4A96-AEF6-CA15EC79A4D2}"/>
              </a:ext>
            </a:extLst>
          </p:cNvPr>
          <p:cNvSpPr txBox="1"/>
          <p:nvPr/>
        </p:nvSpPr>
        <p:spPr>
          <a:xfrm>
            <a:off x="4428912" y="5145662"/>
            <a:ext cx="3332438"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b="1" i="1" u="none" strike="noStrike" kern="1200" cap="none" spc="0" normalizeH="0" baseline="0" noProof="0">
                <a:ln>
                  <a:noFill/>
                </a:ln>
                <a:solidFill>
                  <a:srgbClr val="000000"/>
                </a:solidFill>
                <a:effectLst/>
                <a:uLnTx/>
                <a:uFillTx/>
                <a:ea typeface="+mn-ea"/>
                <a:cs typeface="+mn-cs"/>
              </a:rPr>
              <a:t>NET (Disagree)</a:t>
            </a:r>
            <a:r>
              <a:rPr kumimoji="0" lang="en-IE" b="0" i="1" u="none" strike="noStrike" kern="1200" cap="none" spc="0" normalizeH="0" baseline="0" noProof="0">
                <a:ln>
                  <a:noFill/>
                </a:ln>
                <a:solidFill>
                  <a:prstClr val="black"/>
                </a:solidFill>
                <a:effectLst/>
                <a:uLnTx/>
                <a:uFillTx/>
                <a:ea typeface="+mn-ea"/>
                <a:cs typeface="+mn-cs"/>
              </a:rPr>
              <a:t> </a:t>
            </a:r>
            <a:r>
              <a:rPr kumimoji="0" lang="en-IE" b="1" i="1" u="none" strike="noStrike" kern="1200" cap="none" spc="0" normalizeH="0" baseline="0" noProof="0">
                <a:ln>
                  <a:noFill/>
                </a:ln>
                <a:solidFill>
                  <a:srgbClr val="000000"/>
                </a:solidFill>
                <a:effectLst/>
                <a:uLnTx/>
                <a:uFillTx/>
                <a:ea typeface="+mn-ea"/>
                <a:cs typeface="+mn-cs"/>
              </a:rPr>
              <a:t>6%</a:t>
            </a:r>
            <a:r>
              <a:rPr kumimoji="0" lang="en-IE" b="0" i="1" u="none" strike="noStrike" kern="1200" cap="none" spc="0" normalizeH="0" baseline="0" noProof="0">
                <a:ln>
                  <a:noFill/>
                </a:ln>
                <a:solidFill>
                  <a:prstClr val="black"/>
                </a:solidFill>
                <a:effectLst/>
                <a:uLnTx/>
                <a:uFillTx/>
                <a:ea typeface="+mn-ea"/>
                <a:cs typeface="+mn-cs"/>
              </a:rPr>
              <a:t> </a:t>
            </a:r>
          </a:p>
        </p:txBody>
      </p:sp>
      <p:pic>
        <p:nvPicPr>
          <p:cNvPr id="27" name="Picture 26">
            <a:extLst>
              <a:ext uri="{FF2B5EF4-FFF2-40B4-BE49-F238E27FC236}">
                <a16:creationId xmlns:a16="http://schemas.microsoft.com/office/drawing/2014/main" id="{50A05151-9839-4DD0-8B4C-888AF8224A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58995" y="130177"/>
            <a:ext cx="1067702" cy="434558"/>
          </a:xfrm>
          <a:prstGeom prst="rect">
            <a:avLst/>
          </a:prstGeom>
        </p:spPr>
      </p:pic>
      <p:pic>
        <p:nvPicPr>
          <p:cNvPr id="17" name="Imagem 2">
            <a:extLst>
              <a:ext uri="{FF2B5EF4-FFF2-40B4-BE49-F238E27FC236}">
                <a16:creationId xmlns:a16="http://schemas.microsoft.com/office/drawing/2014/main" id="{D33FE959-03AC-4A62-A050-42EC4C75334B}"/>
              </a:ext>
            </a:extLst>
          </p:cNvPr>
          <p:cNvPicPr>
            <a:picLocks noChangeAspect="1"/>
          </p:cNvPicPr>
          <p:nvPr/>
        </p:nvPicPr>
        <p:blipFill>
          <a:blip r:embed="rId7"/>
          <a:stretch>
            <a:fillRect/>
          </a:stretch>
        </p:blipFill>
        <p:spPr>
          <a:xfrm>
            <a:off x="134320" y="6545110"/>
            <a:ext cx="230445" cy="226971"/>
          </a:xfrm>
          <a:prstGeom prst="rect">
            <a:avLst/>
          </a:prstGeom>
        </p:spPr>
      </p:pic>
    </p:spTree>
    <p:custDataLst>
      <p:tags r:id="rId1"/>
    </p:custDataLst>
    <p:extLst>
      <p:ext uri="{BB962C8B-B14F-4D97-AF65-F5344CB8AC3E}">
        <p14:creationId xmlns:p14="http://schemas.microsoft.com/office/powerpoint/2010/main" val="4081708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E20775-0B2A-4BDB-81DC-1DCAB5543BCB}"/>
              </a:ext>
            </a:extLst>
          </p:cNvPr>
          <p:cNvSpPr>
            <a:spLocks noGrp="1"/>
          </p:cNvSpPr>
          <p:nvPr>
            <p:ph type="title"/>
          </p:nvPr>
        </p:nvSpPr>
        <p:spPr>
          <a:xfrm>
            <a:off x="259581" y="183204"/>
            <a:ext cx="9787893" cy="370620"/>
          </a:xfrm>
        </p:spPr>
        <p:txBody>
          <a:bodyPr/>
          <a:lstStyle/>
          <a:p>
            <a:r>
              <a:rPr lang="en-IE"/>
              <a:t>Underlying Barriers to Overseas Development Aid</a:t>
            </a:r>
          </a:p>
        </p:txBody>
      </p:sp>
      <p:sp>
        <p:nvSpPr>
          <p:cNvPr id="2" name="Content Placeholder 1">
            <a:extLst>
              <a:ext uri="{FF2B5EF4-FFF2-40B4-BE49-F238E27FC236}">
                <a16:creationId xmlns:a16="http://schemas.microsoft.com/office/drawing/2014/main" id="{EC60DC93-71B3-4599-A688-0D72BE3DBD2A}"/>
              </a:ext>
            </a:extLst>
          </p:cNvPr>
          <p:cNvSpPr>
            <a:spLocks noGrp="1"/>
          </p:cNvSpPr>
          <p:nvPr>
            <p:ph idx="1"/>
          </p:nvPr>
        </p:nvSpPr>
        <p:spPr>
          <a:xfrm>
            <a:off x="447980" y="765186"/>
            <a:ext cx="11006406" cy="745182"/>
          </a:xfrm>
        </p:spPr>
        <p:txBody>
          <a:bodyPr/>
          <a:lstStyle/>
          <a:p>
            <a:r>
              <a:rPr lang="en-IE"/>
              <a:t>At a qualitative level, there is clearly a set of interrelated factors that can act as real or potential barriers to supporting or advocating for ODA. For many, these factors unfold in their minds as a linear narrative as they consider the issue.</a:t>
            </a:r>
          </a:p>
        </p:txBody>
      </p:sp>
      <p:sp>
        <p:nvSpPr>
          <p:cNvPr id="24" name="Text Placeholder 2">
            <a:extLst>
              <a:ext uri="{FF2B5EF4-FFF2-40B4-BE49-F238E27FC236}">
                <a16:creationId xmlns:a16="http://schemas.microsoft.com/office/drawing/2014/main" id="{F679E3D5-5814-42A0-AE42-AAB51FAE4F85}"/>
              </a:ext>
            </a:extLst>
          </p:cNvPr>
          <p:cNvSpPr txBox="1">
            <a:spLocks/>
          </p:cNvSpPr>
          <p:nvPr/>
        </p:nvSpPr>
        <p:spPr>
          <a:xfrm>
            <a:off x="5644531" y="-1139760"/>
            <a:ext cx="3599691" cy="340260"/>
          </a:xfrm>
          <a:prstGeom prst="rect">
            <a:avLst/>
          </a:prstGeom>
        </p:spPr>
        <p:txBody>
          <a:bodyPr>
            <a:noAutofit/>
          </a:bodyPr>
          <a:lstStyle>
            <a:lvl1pPr marL="228600" indent="-228600" algn="l" rtl="0" fontAlgn="base">
              <a:lnSpc>
                <a:spcPct val="90000"/>
              </a:lnSpc>
              <a:spcBef>
                <a:spcPts val="414"/>
              </a:spcBef>
              <a:spcAft>
                <a:spcPts val="414"/>
              </a:spcAft>
              <a:buClr>
                <a:srgbClr val="FFD600"/>
              </a:buClr>
              <a:buSzPct val="90000"/>
              <a:buFont typeface="Verdana" pitchFamily="34" charset="0"/>
              <a:buChar char="●"/>
              <a:defRPr lang="en-US" sz="1800" kern="1200" noProof="0" dirty="0">
                <a:solidFill>
                  <a:schemeClr val="bg1"/>
                </a:solidFill>
                <a:latin typeface="+mn-lt"/>
                <a:ea typeface="Verdana" pitchFamily="34" charset="0"/>
                <a:cs typeface="Verdana" pitchFamily="34" charset="0"/>
              </a:defRPr>
            </a:lvl1pPr>
            <a:lvl2pPr marL="668233" indent="-256997" algn="l" rtl="0" fontAlgn="base">
              <a:lnSpc>
                <a:spcPct val="90000"/>
              </a:lnSpc>
              <a:spcBef>
                <a:spcPts val="414"/>
              </a:spcBef>
              <a:spcAft>
                <a:spcPts val="414"/>
              </a:spcAft>
              <a:buClr>
                <a:schemeClr val="tx2">
                  <a:lumMod val="85000"/>
                </a:schemeClr>
              </a:buClr>
              <a:buSzPct val="80000"/>
              <a:buFont typeface="Wingdings" pitchFamily="2" charset="2"/>
              <a:buChar char="v"/>
              <a:defRPr lang="en-US" sz="1800" kern="1200" noProof="0" dirty="0">
                <a:solidFill>
                  <a:schemeClr val="bg1"/>
                </a:solidFill>
                <a:latin typeface="+mn-lt"/>
                <a:ea typeface="Verdana" pitchFamily="34" charset="0"/>
                <a:cs typeface="Verdana" pitchFamily="34" charset="0"/>
              </a:defRPr>
            </a:lvl2pPr>
            <a:lvl3pPr marL="1143000" indent="-228600" algn="l" rtl="0" fontAlgn="base">
              <a:lnSpc>
                <a:spcPct val="90000"/>
              </a:lnSpc>
              <a:spcBef>
                <a:spcPts val="414"/>
              </a:spcBef>
              <a:spcAft>
                <a:spcPts val="414"/>
              </a:spcAft>
              <a:buClr>
                <a:schemeClr val="bg1"/>
              </a:buClr>
              <a:buSzPct val="80000"/>
              <a:buFont typeface="Wingdings" panose="05000000000000000000" pitchFamily="2" charset="2"/>
              <a:buChar char="§"/>
              <a:defRPr lang="en-US" sz="1800" kern="1200" noProof="0" dirty="0">
                <a:solidFill>
                  <a:schemeClr val="bg1"/>
                </a:solidFill>
                <a:latin typeface="+mn-lt"/>
                <a:ea typeface="Verdana" pitchFamily="34" charset="0"/>
                <a:cs typeface="Verdana" pitchFamily="34" charset="0"/>
              </a:defRPr>
            </a:lvl3pPr>
            <a:lvl4pPr marL="1600200" indent="-228600" algn="l" rtl="0" fontAlgn="base">
              <a:lnSpc>
                <a:spcPct val="90000"/>
              </a:lnSpc>
              <a:spcBef>
                <a:spcPts val="414"/>
              </a:spcBef>
              <a:spcAft>
                <a:spcPts val="414"/>
              </a:spcAft>
              <a:buClr>
                <a:schemeClr val="accent1">
                  <a:lumMod val="60000"/>
                  <a:lumOff val="40000"/>
                </a:schemeClr>
              </a:buClr>
              <a:buSzPct val="80000"/>
              <a:buFont typeface="Arial" panose="020B0604020202020204" pitchFamily="34" charset="0"/>
              <a:buChar char="•"/>
              <a:defRPr lang="en-US" sz="1800" kern="1200" noProof="0" dirty="0">
                <a:solidFill>
                  <a:schemeClr val="bg1"/>
                </a:solidFill>
                <a:latin typeface="+mn-lt"/>
                <a:ea typeface="Verdana" pitchFamily="34" charset="0"/>
                <a:cs typeface="Verdana" pitchFamily="34" charset="0"/>
              </a:defRPr>
            </a:lvl4pPr>
            <a:lvl5pPr marL="2057400" indent="-228600" algn="l" rtl="0" fontAlgn="base">
              <a:lnSpc>
                <a:spcPct val="90000"/>
              </a:lnSpc>
              <a:spcBef>
                <a:spcPts val="414"/>
              </a:spcBef>
              <a:spcAft>
                <a:spcPts val="414"/>
              </a:spcAft>
              <a:buClr>
                <a:schemeClr val="accent4">
                  <a:lumMod val="40000"/>
                  <a:lumOff val="60000"/>
                </a:schemeClr>
              </a:buClr>
              <a:buSzPct val="80000"/>
              <a:buFont typeface="Arial" panose="020B0604020202020204" pitchFamily="34" charset="0"/>
              <a:buChar char="•"/>
              <a:defRPr lang="en-GB" sz="1800" kern="1200" noProof="0" dirty="0">
                <a:solidFill>
                  <a:schemeClr val="bg1"/>
                </a:solidFill>
                <a:latin typeface="+mn-lt"/>
                <a:ea typeface="Verdana" pitchFamily="34" charset="0"/>
                <a:cs typeface="Verdana"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457200" rtl="0" eaLnBrk="1" fontAlgn="base" latinLnBrk="0" hangingPunct="1">
              <a:lnSpc>
                <a:spcPct val="90000"/>
              </a:lnSpc>
              <a:spcBef>
                <a:spcPts val="414"/>
              </a:spcBef>
              <a:spcAft>
                <a:spcPts val="414"/>
              </a:spcAft>
              <a:buClr>
                <a:prstClr val="black">
                  <a:lumMod val="75000"/>
                  <a:lumOff val="25000"/>
                </a:prstClr>
              </a:buClr>
              <a:buSzPct val="90000"/>
              <a:buFont typeface="Verdana" pitchFamily="34" charset="0"/>
              <a:buNone/>
              <a:tabLst/>
              <a:defRPr/>
            </a:pPr>
            <a:endParaRPr kumimoji="0" lang="en-IE" sz="1400" b="1" i="0" u="none" strike="noStrike" kern="1200" cap="none" spc="0" normalizeH="0" baseline="0" noProof="0">
              <a:ln>
                <a:noFill/>
              </a:ln>
              <a:solidFill>
                <a:prstClr val="white"/>
              </a:solidFill>
              <a:effectLst/>
              <a:uLnTx/>
              <a:uFillTx/>
              <a:latin typeface="Calibri" panose="020F0502020204030204"/>
              <a:ea typeface="Verdana" pitchFamily="34" charset="0"/>
            </a:endParaRPr>
          </a:p>
        </p:txBody>
      </p:sp>
      <p:sp>
        <p:nvSpPr>
          <p:cNvPr id="9" name="Rectangle 8">
            <a:extLst>
              <a:ext uri="{FF2B5EF4-FFF2-40B4-BE49-F238E27FC236}">
                <a16:creationId xmlns:a16="http://schemas.microsoft.com/office/drawing/2014/main" id="{9CAFCFCB-1EC5-459C-B4C2-3A0AA958FDD6}"/>
              </a:ext>
            </a:extLst>
          </p:cNvPr>
          <p:cNvSpPr/>
          <p:nvPr/>
        </p:nvSpPr>
        <p:spPr>
          <a:xfrm rot="10800000">
            <a:off x="478819" y="1498428"/>
            <a:ext cx="3540956" cy="4898265"/>
          </a:xfrm>
          <a:prstGeom prst="rect">
            <a:avLst/>
          </a:prstGeom>
          <a:solidFill>
            <a:srgbClr val="FBFDE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907E82B0-5DDC-4937-B3D6-50897A3B1279}"/>
              </a:ext>
            </a:extLst>
          </p:cNvPr>
          <p:cNvSpPr/>
          <p:nvPr/>
        </p:nvSpPr>
        <p:spPr>
          <a:xfrm rot="10800000">
            <a:off x="4319742" y="1498428"/>
            <a:ext cx="3540956" cy="4898265"/>
          </a:xfrm>
          <a:prstGeom prst="rect">
            <a:avLst/>
          </a:prstGeom>
          <a:solidFill>
            <a:srgbClr val="FCE8F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D2623EA-4B63-4302-8E79-CDA634907F63}"/>
              </a:ext>
            </a:extLst>
          </p:cNvPr>
          <p:cNvSpPr/>
          <p:nvPr/>
        </p:nvSpPr>
        <p:spPr>
          <a:xfrm rot="10800000">
            <a:off x="8176650" y="1498428"/>
            <a:ext cx="3540956" cy="4898265"/>
          </a:xfrm>
          <a:prstGeom prst="rect">
            <a:avLst/>
          </a:prstGeom>
          <a:solidFill>
            <a:srgbClr val="EEF8F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18602A9-461B-47FB-A082-344F39049A7E}"/>
              </a:ext>
            </a:extLst>
          </p:cNvPr>
          <p:cNvSpPr/>
          <p:nvPr/>
        </p:nvSpPr>
        <p:spPr>
          <a:xfrm>
            <a:off x="4564713" y="1648973"/>
            <a:ext cx="3096675" cy="35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prstClr val="black">
                    <a:lumMod val="75000"/>
                    <a:lumOff val="25000"/>
                  </a:prstClr>
                </a:solidFill>
                <a:effectLst/>
                <a:uLnTx/>
                <a:uFillTx/>
                <a:latin typeface="Trebuchet MS"/>
                <a:ea typeface="+mn-ea"/>
                <a:cs typeface="Aharoni"/>
              </a:rPr>
              <a:t>How exactly is the ODA administered and by who?</a:t>
            </a:r>
            <a:endParaRPr kumimoji="0" lang="en-IE" sz="1600" b="1" i="0" u="none" strike="noStrike" kern="1200" cap="none" spc="0" normalizeH="0" baseline="0" noProof="0">
              <a:ln>
                <a:noFill/>
              </a:ln>
              <a:solidFill>
                <a:prstClr val="black">
                  <a:lumMod val="75000"/>
                  <a:lumOff val="25000"/>
                </a:prstClr>
              </a:solidFill>
              <a:effectLst/>
              <a:uLnTx/>
              <a:uFillTx/>
              <a:latin typeface="Trebuchet MS" panose="020B0603020202020204" pitchFamily="34" charset="0"/>
              <a:ea typeface="+mn-ea"/>
              <a:cs typeface="Aharoni" panose="02010803020104030203" pitchFamily="2" charset="-79"/>
            </a:endParaRPr>
          </a:p>
        </p:txBody>
      </p:sp>
      <p:sp>
        <p:nvSpPr>
          <p:cNvPr id="13" name="Rectangle 12">
            <a:extLst>
              <a:ext uri="{FF2B5EF4-FFF2-40B4-BE49-F238E27FC236}">
                <a16:creationId xmlns:a16="http://schemas.microsoft.com/office/drawing/2014/main" id="{52AA007A-AAAC-4BF3-AC34-27543B7DFC7E}"/>
              </a:ext>
            </a:extLst>
          </p:cNvPr>
          <p:cNvSpPr/>
          <p:nvPr/>
        </p:nvSpPr>
        <p:spPr>
          <a:xfrm>
            <a:off x="747419" y="1648973"/>
            <a:ext cx="3096675" cy="35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dirty="0">
                <a:ln>
                  <a:noFill/>
                </a:ln>
                <a:solidFill>
                  <a:prstClr val="black">
                    <a:lumMod val="75000"/>
                    <a:lumOff val="25000"/>
                  </a:prstClr>
                </a:solidFill>
                <a:effectLst/>
                <a:uLnTx/>
                <a:uFillTx/>
                <a:latin typeface="Trebuchet MS"/>
                <a:ea typeface="+mn-ea"/>
                <a:cs typeface="Aharoni"/>
              </a:rPr>
              <a:t>The efficacy of ODA administered</a:t>
            </a:r>
            <a:endParaRPr kumimoji="0" lang="en-IE" sz="1600" b="1" i="0" u="none" strike="noStrike" kern="1200" cap="none" spc="0" normalizeH="0" baseline="0" noProof="0" dirty="0">
              <a:ln>
                <a:noFill/>
              </a:ln>
              <a:solidFill>
                <a:prstClr val="black">
                  <a:lumMod val="75000"/>
                  <a:lumOff val="25000"/>
                </a:prstClr>
              </a:solidFill>
              <a:effectLst/>
              <a:uLnTx/>
              <a:uFillTx/>
              <a:latin typeface="Trebuchet MS" panose="020B0603020202020204" pitchFamily="34" charset="0"/>
              <a:ea typeface="+mn-ea"/>
              <a:cs typeface="Aharoni" panose="02010803020104030203" pitchFamily="2" charset="-79"/>
            </a:endParaRPr>
          </a:p>
        </p:txBody>
      </p:sp>
      <p:sp>
        <p:nvSpPr>
          <p:cNvPr id="14" name="Rectangle 13">
            <a:extLst>
              <a:ext uri="{FF2B5EF4-FFF2-40B4-BE49-F238E27FC236}">
                <a16:creationId xmlns:a16="http://schemas.microsoft.com/office/drawing/2014/main" id="{1AA46160-B878-4A7E-8528-0DF40A737B0E}"/>
              </a:ext>
            </a:extLst>
          </p:cNvPr>
          <p:cNvSpPr/>
          <p:nvPr/>
        </p:nvSpPr>
        <p:spPr>
          <a:xfrm>
            <a:off x="8415143" y="1648973"/>
            <a:ext cx="3096675" cy="354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IE" sz="1600" b="1" i="0" u="none" strike="noStrike" kern="1200" cap="none" spc="0" normalizeH="0" baseline="0" noProof="0">
                <a:ln>
                  <a:noFill/>
                </a:ln>
                <a:solidFill>
                  <a:prstClr val="black">
                    <a:lumMod val="75000"/>
                    <a:lumOff val="25000"/>
                  </a:prstClr>
                </a:solidFill>
                <a:effectLst/>
                <a:uLnTx/>
                <a:uFillTx/>
                <a:latin typeface="Trebuchet MS"/>
                <a:ea typeface="+mn-ea"/>
                <a:cs typeface="Aharoni"/>
              </a:rPr>
              <a:t>Corruption in development countries</a:t>
            </a:r>
            <a:endParaRPr kumimoji="0" lang="en-IE" sz="1600" b="1" i="0" u="none" strike="noStrike" kern="1200" cap="none" spc="0" normalizeH="0" baseline="0" noProof="0">
              <a:ln>
                <a:noFill/>
              </a:ln>
              <a:solidFill>
                <a:prstClr val="black">
                  <a:lumMod val="75000"/>
                  <a:lumOff val="25000"/>
                </a:prstClr>
              </a:solidFill>
              <a:effectLst/>
              <a:uLnTx/>
              <a:uFillTx/>
              <a:latin typeface="Trebuchet MS" panose="020B0603020202020204" pitchFamily="34" charset="0"/>
              <a:ea typeface="+mn-ea"/>
              <a:cs typeface="Aharoni" panose="02010803020104030203" pitchFamily="2" charset="-79"/>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a:ln>
                <a:noFill/>
              </a:ln>
              <a:solidFill>
                <a:srgbClr val="002060"/>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9C210396-8403-478F-93C1-F09D0B2BFC00}"/>
              </a:ext>
            </a:extLst>
          </p:cNvPr>
          <p:cNvSpPr/>
          <p:nvPr/>
        </p:nvSpPr>
        <p:spPr>
          <a:xfrm rot="1448">
            <a:off x="4367257" y="2888715"/>
            <a:ext cx="3722333" cy="735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a:ln>
                <a:noFill/>
              </a:ln>
              <a:solidFill>
                <a:prstClr val="black">
                  <a:lumMod val="75000"/>
                  <a:lumOff val="25000"/>
                </a:prstClr>
              </a:solidFill>
              <a:effectLst/>
              <a:uLnTx/>
              <a:uFillTx/>
              <a:latin typeface="Calibri" panose="020F0502020204030204"/>
              <a:ea typeface="+mn-ea"/>
              <a:cs typeface="+mn-cs"/>
            </a:endParaRPr>
          </a:p>
        </p:txBody>
      </p:sp>
      <p:pic>
        <p:nvPicPr>
          <p:cNvPr id="19" name="Picture 4">
            <a:extLst>
              <a:ext uri="{FF2B5EF4-FFF2-40B4-BE49-F238E27FC236}">
                <a16:creationId xmlns:a16="http://schemas.microsoft.com/office/drawing/2014/main" id="{659AE0DF-7C37-4D79-8984-B59E1FDC16DC}"/>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rot="5400000">
            <a:off x="5403769" y="2411432"/>
            <a:ext cx="1385857" cy="1368836"/>
          </a:xfrm>
          <a:prstGeom prst="rect">
            <a:avLst/>
          </a:prstGeom>
          <a:ln>
            <a:noFill/>
          </a:ln>
          <a:effectLst>
            <a:outerShdw blurRad="190500" algn="tl" rotWithShape="0">
              <a:srgbClr val="000000">
                <a:alpha val="70000"/>
              </a:srgbClr>
            </a:outerShdw>
          </a:effectLst>
        </p:spPr>
      </p:pic>
      <p:sp>
        <p:nvSpPr>
          <p:cNvPr id="22" name="TextBox 21">
            <a:extLst>
              <a:ext uri="{FF2B5EF4-FFF2-40B4-BE49-F238E27FC236}">
                <a16:creationId xmlns:a16="http://schemas.microsoft.com/office/drawing/2014/main" id="{CCB7C912-F859-47AD-83E7-A718CBD7007E}"/>
              </a:ext>
            </a:extLst>
          </p:cNvPr>
          <p:cNvSpPr txBox="1"/>
          <p:nvPr/>
        </p:nvSpPr>
        <p:spPr>
          <a:xfrm>
            <a:off x="731066" y="3842148"/>
            <a:ext cx="3096675" cy="255454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Many do not have a clear idea as to precisely what areas ODA is allocated to, other than short term humanitarian purposes.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Even where there is an understanding of what the money is spent on, how do we know the expenditure has been effective?</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EE3F5D6D-DDC6-4A19-8A22-4FE94831A1E8}"/>
              </a:ext>
            </a:extLst>
          </p:cNvPr>
          <p:cNvSpPr txBox="1"/>
          <p:nvPr/>
        </p:nvSpPr>
        <p:spPr>
          <a:xfrm>
            <a:off x="4407730" y="3880248"/>
            <a:ext cx="3364977" cy="2606867"/>
          </a:xfrm>
          <a:prstGeom prst="rect">
            <a:avLst/>
          </a:prstGeom>
          <a:noFill/>
        </p:spPr>
        <p:txBody>
          <a:bodyPr wrap="square">
            <a:spAutoFit/>
          </a:bodyPr>
          <a:lstStyle/>
          <a:p>
            <a:pPr marL="285750" marR="0" lvl="0" indent="-285750" algn="l" defTabSz="4572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IE"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People’s thinking is decidedly hazy as to the precise role the likes of the Irish Government, multilaterals and development organisations play in administering aid.</a:t>
            </a:r>
            <a:endParaRPr kumimoji="0" lang="en-IE"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285750" marR="0" lvl="0" indent="-285750" algn="l" defTabSz="457200" rtl="0" eaLnBrk="1" fontAlgn="auto" latinLnBrk="0" hangingPunct="1">
              <a:lnSpc>
                <a:spcPct val="90000"/>
              </a:lnSpc>
              <a:spcBef>
                <a:spcPts val="0"/>
              </a:spcBef>
              <a:spcAft>
                <a:spcPts val="300"/>
              </a:spcAft>
              <a:buClrTx/>
              <a:buSzTx/>
              <a:buFont typeface="Arial" panose="020B0604020202020204" pitchFamily="34" charset="0"/>
              <a:buChar char="•"/>
              <a:tabLst/>
              <a:defRPr/>
            </a:pPr>
            <a:r>
              <a:rPr kumimoji="0" lang="en-IE"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Giving rise to serious concerns around the % of ODA that actually reaches its destination, by the time all administration costs have been accounted for.</a:t>
            </a:r>
            <a:endParaRPr kumimoji="0" lang="en-IE"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a:p>
            <a:pPr marL="0" marR="0" lvl="0" indent="0" algn="ctr" defTabSz="457200" rtl="0" eaLnBrk="1" fontAlgn="auto" latinLnBrk="0" hangingPunct="1">
              <a:lnSpc>
                <a:spcPct val="90000"/>
              </a:lnSpc>
              <a:spcBef>
                <a:spcPts val="0"/>
              </a:spcBef>
              <a:spcAft>
                <a:spcPts val="300"/>
              </a:spcAft>
              <a:buClrTx/>
              <a:buSzTx/>
              <a:buFontTx/>
              <a:buNone/>
              <a:tabLst/>
              <a:defRPr/>
            </a:pPr>
            <a:endParaRPr kumimoji="0" lang="en-IE" sz="1600" b="1"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9787916A-B7EB-42DD-9BFB-8EA833B89528}"/>
              </a:ext>
            </a:extLst>
          </p:cNvPr>
          <p:cNvSpPr txBox="1"/>
          <p:nvPr/>
        </p:nvSpPr>
        <p:spPr>
          <a:xfrm>
            <a:off x="8236862" y="3842148"/>
            <a:ext cx="3364977" cy="2800767"/>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IE" sz="16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With such uncertainty as to how exactly ODA is managed from the time it ‘leaves’ its country of origin, it is no wonder that many are concerned around checks and balance that would mitigate against monies being misappropriated by corrupt officials in the developing countries.</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600" b="1"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endParaRPr>
          </a:p>
        </p:txBody>
      </p:sp>
      <p:pic>
        <p:nvPicPr>
          <p:cNvPr id="4" name="Picture 3" descr="A picture containing person&#10;&#10;Description automatically generated">
            <a:extLst>
              <a:ext uri="{FF2B5EF4-FFF2-40B4-BE49-F238E27FC236}">
                <a16:creationId xmlns:a16="http://schemas.microsoft.com/office/drawing/2014/main" id="{A60B3785-1B9A-40F7-872E-C747A010230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6334" y="2456953"/>
            <a:ext cx="2260186" cy="1277795"/>
          </a:xfrm>
          <a:prstGeom prst="rect">
            <a:avLst/>
          </a:prstGeom>
          <a:ln>
            <a:noFill/>
          </a:ln>
          <a:effectLst>
            <a:outerShdw blurRad="190500" algn="tl" rotWithShape="0">
              <a:srgbClr val="000000">
                <a:alpha val="70000"/>
              </a:srgbClr>
            </a:outerShdw>
          </a:effectLst>
        </p:spPr>
      </p:pic>
      <p:pic>
        <p:nvPicPr>
          <p:cNvPr id="8" name="Picture 7" descr="A picture containing outdoor, sky, sunset, silhouette&#10;&#10;Description automatically generated">
            <a:extLst>
              <a:ext uri="{FF2B5EF4-FFF2-40B4-BE49-F238E27FC236}">
                <a16:creationId xmlns:a16="http://schemas.microsoft.com/office/drawing/2014/main" id="{8E3695F3-B656-42E0-86F1-3EC330EBCB1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095569" y="2461247"/>
            <a:ext cx="1903809" cy="1269206"/>
          </a:xfrm>
          <a:prstGeom prst="rect">
            <a:avLst/>
          </a:prstGeom>
          <a:ln>
            <a:noFill/>
          </a:ln>
          <a:effectLst>
            <a:outerShdw blurRad="292100" dist="139700" dir="2700000" algn="tl" rotWithShape="0">
              <a:srgbClr val="333333">
                <a:alpha val="65000"/>
              </a:srgbClr>
            </a:outerShdw>
          </a:effectLst>
        </p:spPr>
      </p:pic>
      <p:sp>
        <p:nvSpPr>
          <p:cNvPr id="3" name="Arrow: Down 2">
            <a:extLst>
              <a:ext uri="{FF2B5EF4-FFF2-40B4-BE49-F238E27FC236}">
                <a16:creationId xmlns:a16="http://schemas.microsoft.com/office/drawing/2014/main" id="{AAE87F40-F9C3-476D-A570-12732BD69F69}"/>
              </a:ext>
            </a:extLst>
          </p:cNvPr>
          <p:cNvSpPr/>
          <p:nvPr/>
        </p:nvSpPr>
        <p:spPr>
          <a:xfrm rot="16200000">
            <a:off x="5937287" y="773753"/>
            <a:ext cx="457200" cy="11382985"/>
          </a:xfrm>
          <a:prstGeom prst="downArrow">
            <a:avLst/>
          </a:prstGeom>
          <a:solidFill>
            <a:schemeClr val="tx1">
              <a:lumMod val="50000"/>
              <a:lumOff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3758873"/>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9006A4D-E82B-4EA8-B6F2-5217C34F30B1}"/>
              </a:ext>
            </a:extLst>
          </p:cNvPr>
          <p:cNvSpPr/>
          <p:nvPr/>
        </p:nvSpPr>
        <p:spPr>
          <a:xfrm rot="10800000">
            <a:off x="234989" y="1364776"/>
            <a:ext cx="2901856" cy="5031916"/>
          </a:xfrm>
          <a:prstGeom prst="rect">
            <a:avLst/>
          </a:prstGeom>
          <a:solidFill>
            <a:srgbClr val="FBFDE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72342DAB-0FD4-41D0-9260-8F6E2664FE2E}"/>
              </a:ext>
            </a:extLst>
          </p:cNvPr>
          <p:cNvSpPr/>
          <p:nvPr/>
        </p:nvSpPr>
        <p:spPr>
          <a:xfrm rot="10800000">
            <a:off x="3227302" y="1364776"/>
            <a:ext cx="2901856" cy="5031916"/>
          </a:xfrm>
          <a:prstGeom prst="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A69F6213-7A47-49DE-B129-801733E27F30}"/>
              </a:ext>
            </a:extLst>
          </p:cNvPr>
          <p:cNvSpPr/>
          <p:nvPr/>
        </p:nvSpPr>
        <p:spPr>
          <a:xfrm rot="10800000">
            <a:off x="6200938" y="1364775"/>
            <a:ext cx="2901856" cy="5031916"/>
          </a:xfrm>
          <a:prstGeom prst="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a:extLst>
              <a:ext uri="{FF2B5EF4-FFF2-40B4-BE49-F238E27FC236}">
                <a16:creationId xmlns:a16="http://schemas.microsoft.com/office/drawing/2014/main" id="{D9D31A7B-7E5A-40B2-B096-A3A0C3E132D4}"/>
              </a:ext>
            </a:extLst>
          </p:cNvPr>
          <p:cNvSpPr/>
          <p:nvPr/>
        </p:nvSpPr>
        <p:spPr>
          <a:xfrm rot="10800000">
            <a:off x="9174574" y="1364774"/>
            <a:ext cx="2901856" cy="5031916"/>
          </a:xfrm>
          <a:prstGeom prst="rect">
            <a:avLst/>
          </a:prstGeom>
          <a:solidFill>
            <a:schemeClr val="accent2">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7E20775-0B2A-4BDB-81DC-1DCAB5543BCB}"/>
              </a:ext>
            </a:extLst>
          </p:cNvPr>
          <p:cNvSpPr>
            <a:spLocks noGrp="1"/>
          </p:cNvSpPr>
          <p:nvPr>
            <p:ph type="title"/>
          </p:nvPr>
        </p:nvSpPr>
        <p:spPr>
          <a:xfrm>
            <a:off x="259581" y="218746"/>
            <a:ext cx="9787893" cy="370620"/>
          </a:xfrm>
        </p:spPr>
        <p:txBody>
          <a:bodyPr/>
          <a:lstStyle/>
          <a:p>
            <a:r>
              <a:rPr lang="en-IE"/>
              <a:t>Overseas Aid – Value Motivators</a:t>
            </a:r>
          </a:p>
        </p:txBody>
      </p:sp>
      <p:sp>
        <p:nvSpPr>
          <p:cNvPr id="2" name="Content Placeholder 1">
            <a:extLst>
              <a:ext uri="{FF2B5EF4-FFF2-40B4-BE49-F238E27FC236}">
                <a16:creationId xmlns:a16="http://schemas.microsoft.com/office/drawing/2014/main" id="{EC60DC93-71B3-4599-A688-0D72BE3DBD2A}"/>
              </a:ext>
            </a:extLst>
          </p:cNvPr>
          <p:cNvSpPr>
            <a:spLocks noGrp="1"/>
          </p:cNvSpPr>
          <p:nvPr>
            <p:ph idx="1"/>
          </p:nvPr>
        </p:nvSpPr>
        <p:spPr>
          <a:xfrm>
            <a:off x="385693" y="769545"/>
            <a:ext cx="11228552" cy="745182"/>
          </a:xfrm>
        </p:spPr>
        <p:txBody>
          <a:bodyPr/>
          <a:lstStyle/>
          <a:p>
            <a:r>
              <a:rPr lang="en-IE" b="1" dirty="0"/>
              <a:t>To a significant extent, the reasons people feel motivated to help those in developing countries worse off than ourselves exist in the sub-conscious in psychological ‘clusters’, with values in each cluster often meaning the same thing to many people.</a:t>
            </a:r>
          </a:p>
        </p:txBody>
      </p:sp>
      <p:sp>
        <p:nvSpPr>
          <p:cNvPr id="33" name="Rectangle 32">
            <a:extLst>
              <a:ext uri="{FF2B5EF4-FFF2-40B4-BE49-F238E27FC236}">
                <a16:creationId xmlns:a16="http://schemas.microsoft.com/office/drawing/2014/main" id="{CF8ABAE3-E1D3-4F80-87C2-F5E971745DBE}"/>
              </a:ext>
            </a:extLst>
          </p:cNvPr>
          <p:cNvSpPr/>
          <p:nvPr/>
        </p:nvSpPr>
        <p:spPr>
          <a:xfrm>
            <a:off x="314507" y="2604524"/>
            <a:ext cx="2731830" cy="37312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7935" rIns="32645" bIns="32645" numCol="1" spcCol="0" rtlCol="0" fromWordArt="0" anchor="t" anchorCtr="0" forceAA="0" compatLnSpc="1">
            <a:prstTxWarp prst="textNoShape">
              <a:avLst/>
            </a:prstTxWarp>
            <a:noAutofit/>
          </a:bodyPr>
          <a:lstStyle/>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rPr>
              <a:t>NB: people motivated by these values are by no means only referring to more short term humanitarian aid.</a:t>
            </a:r>
          </a:p>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rPr>
              <a:t>The over-riding sentiment here is that of all individuals, regardless of their circumstances or geography, having equal rights to basic human requirements such as food, water, shelter and civil liberties.</a:t>
            </a:r>
          </a:p>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rPr>
              <a:t>Underpinned by a belief that we are all part of a global society.</a:t>
            </a:r>
          </a:p>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endPar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endParaRPr>
          </a:p>
        </p:txBody>
      </p:sp>
      <p:sp>
        <p:nvSpPr>
          <p:cNvPr id="34" name="TextBox 33">
            <a:extLst>
              <a:ext uri="{FF2B5EF4-FFF2-40B4-BE49-F238E27FC236}">
                <a16:creationId xmlns:a16="http://schemas.microsoft.com/office/drawing/2014/main" id="{2A0E9356-D41A-4DE7-8517-F222E39C4339}"/>
              </a:ext>
            </a:extLst>
          </p:cNvPr>
          <p:cNvSpPr txBox="1"/>
          <p:nvPr/>
        </p:nvSpPr>
        <p:spPr>
          <a:xfrm>
            <a:off x="370732" y="1549829"/>
            <a:ext cx="2649212" cy="458587"/>
          </a:xfrm>
          <a:prstGeom prst="rect">
            <a:avLst/>
          </a:prstGeom>
          <a:noFill/>
        </p:spPr>
        <p:txBody>
          <a:bodyPr wrap="square" rtlCol="0">
            <a:spAutoFit/>
          </a:bodyPr>
          <a:lstStyle/>
          <a:p>
            <a:pPr marL="0" marR="0" lvl="0" indent="0" algn="ctr" defTabSz="472171" rtl="0" eaLnBrk="1" fontAlgn="auto" latinLnBrk="0" hangingPunct="1">
              <a:lnSpc>
                <a:spcPct val="85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E7E6E6">
                    <a:lumMod val="25000"/>
                  </a:srgbClr>
                </a:solidFill>
                <a:effectLst/>
                <a:uLnTx/>
                <a:uFillTx/>
                <a:latin typeface="Trebuchet MS" panose="020B0603020202020204" pitchFamily="34" charset="0"/>
                <a:cs typeface="Arial" charset="0"/>
              </a:rPr>
              <a:t>Humanitarianism/Shared humanity/Human rights</a:t>
            </a:r>
          </a:p>
        </p:txBody>
      </p:sp>
      <p:sp>
        <p:nvSpPr>
          <p:cNvPr id="37" name="Rectangle 36">
            <a:extLst>
              <a:ext uri="{FF2B5EF4-FFF2-40B4-BE49-F238E27FC236}">
                <a16:creationId xmlns:a16="http://schemas.microsoft.com/office/drawing/2014/main" id="{0103ABB7-E4BC-4FD1-8244-7A62ED3FBB7A}"/>
              </a:ext>
            </a:extLst>
          </p:cNvPr>
          <p:cNvSpPr/>
          <p:nvPr/>
        </p:nvSpPr>
        <p:spPr>
          <a:xfrm>
            <a:off x="3239728" y="2604524"/>
            <a:ext cx="2731830" cy="3731290"/>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7935" rIns="32645" bIns="32645" numCol="1" spcCol="0" rtlCol="0" fromWordArt="0" anchor="t" anchorCtr="0" forceAA="0" compatLnSpc="1">
            <a:prstTxWarp prst="textNoShape">
              <a:avLst/>
            </a:prstTxWarp>
            <a:noAutofit/>
          </a:bodyPr>
          <a:lstStyle/>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a:ln>
                  <a:noFill/>
                </a:ln>
                <a:solidFill>
                  <a:srgbClr val="D5D5D5">
                    <a:lumMod val="10000"/>
                  </a:srgbClr>
                </a:solidFill>
                <a:effectLst/>
                <a:uLnTx/>
                <a:uFillTx/>
                <a:latin typeface="Calibri" panose="020F0502020204030204"/>
                <a:ea typeface="+mn-ea"/>
                <a:cs typeface="Arial" panose="020B0604020202020204" pitchFamily="34" charset="0"/>
              </a:rPr>
              <a:t>Regardless of the causes of the challenges faced by developing countries, a belief that we, as more privileged individuals due to a quirk as to where we were born, have a moral duty to help those less fortunate than ourselves.</a:t>
            </a:r>
          </a:p>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a:ln>
                  <a:noFill/>
                </a:ln>
                <a:solidFill>
                  <a:srgbClr val="D5D5D5">
                    <a:lumMod val="10000"/>
                  </a:srgbClr>
                </a:solidFill>
                <a:effectLst/>
                <a:uLnTx/>
                <a:uFillTx/>
                <a:latin typeface="Calibri" panose="020F0502020204030204"/>
                <a:ea typeface="+mn-ea"/>
                <a:cs typeface="Arial" panose="020B0604020202020204" pitchFamily="34" charset="0"/>
              </a:rPr>
              <a:t>A belief held even more strongly by those who feel more powerful countries are a key cause of such poverty. </a:t>
            </a:r>
          </a:p>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endParaRPr kumimoji="0" lang="en-IE" sz="1500" b="0" i="0" u="none" strike="noStrike" kern="1200" cap="none" spc="0" normalizeH="0" baseline="0" noProof="0">
              <a:ln>
                <a:noFill/>
              </a:ln>
              <a:solidFill>
                <a:srgbClr val="D5D5D5">
                  <a:lumMod val="10000"/>
                </a:srgbClr>
              </a:solidFill>
              <a:effectLst/>
              <a:uLnTx/>
              <a:uFillTx/>
              <a:latin typeface="Calibri" panose="020F0502020204030204"/>
              <a:ea typeface="+mn-ea"/>
              <a:cs typeface="Arial" panose="020B0604020202020204" pitchFamily="34" charset="0"/>
            </a:endParaRPr>
          </a:p>
        </p:txBody>
      </p:sp>
      <p:sp>
        <p:nvSpPr>
          <p:cNvPr id="38" name="TextBox 37">
            <a:extLst>
              <a:ext uri="{FF2B5EF4-FFF2-40B4-BE49-F238E27FC236}">
                <a16:creationId xmlns:a16="http://schemas.microsoft.com/office/drawing/2014/main" id="{A0EFEE72-6E66-41AD-B8B3-2A252BB8E1B0}"/>
              </a:ext>
            </a:extLst>
          </p:cNvPr>
          <p:cNvSpPr txBox="1"/>
          <p:nvPr/>
        </p:nvSpPr>
        <p:spPr>
          <a:xfrm>
            <a:off x="3375892" y="1581218"/>
            <a:ext cx="2649212" cy="275460"/>
          </a:xfrm>
          <a:prstGeom prst="rect">
            <a:avLst/>
          </a:prstGeom>
          <a:noFill/>
        </p:spPr>
        <p:txBody>
          <a:bodyPr wrap="square" rtlCol="0">
            <a:spAutoFit/>
          </a:bodyPr>
          <a:lstStyle/>
          <a:p>
            <a:pPr marL="0" marR="0" lvl="0" indent="0" algn="ctr" defTabSz="472171" rtl="0" eaLnBrk="1" fontAlgn="auto" latinLnBrk="0" hangingPunct="1">
              <a:lnSpc>
                <a:spcPct val="85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E7E6E6">
                    <a:lumMod val="25000"/>
                  </a:srgbClr>
                </a:solidFill>
                <a:effectLst/>
                <a:uLnTx/>
                <a:uFillTx/>
                <a:latin typeface="Trebuchet MS" panose="020B0603020202020204" pitchFamily="34" charset="0"/>
                <a:cs typeface="Arial" charset="0"/>
              </a:rPr>
              <a:t>Justice/Morality</a:t>
            </a:r>
          </a:p>
        </p:txBody>
      </p:sp>
      <p:sp>
        <p:nvSpPr>
          <p:cNvPr id="40" name="Rectangle 39">
            <a:extLst>
              <a:ext uri="{FF2B5EF4-FFF2-40B4-BE49-F238E27FC236}">
                <a16:creationId xmlns:a16="http://schemas.microsoft.com/office/drawing/2014/main" id="{68B7A8E1-CF89-49B7-B6D5-1DEB23C6F3DA}"/>
              </a:ext>
            </a:extLst>
          </p:cNvPr>
          <p:cNvSpPr/>
          <p:nvPr/>
        </p:nvSpPr>
        <p:spPr>
          <a:xfrm>
            <a:off x="6260483" y="2604523"/>
            <a:ext cx="2731830" cy="373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7935" rIns="32645" bIns="32645" numCol="1" spcCol="0" rtlCol="0" fromWordArt="0" anchor="t" anchorCtr="0" forceAA="0" compatLnSpc="1">
            <a:prstTxWarp prst="textNoShape">
              <a:avLst/>
            </a:prstTxWarp>
            <a:noAutofit/>
          </a:bodyPr>
          <a:lstStyle/>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rPr>
              <a:t>Linked in the minds of some to  justice, this value is often cited by the minority who feel that the Irish have a special duty of care to developing countries due to our own history of famine and colonialism.</a:t>
            </a:r>
          </a:p>
          <a:p>
            <a:pPr marL="403073" marR="0" lvl="0" indent="-238964"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endPar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endParaRPr>
          </a:p>
        </p:txBody>
      </p:sp>
      <p:sp>
        <p:nvSpPr>
          <p:cNvPr id="41" name="TextBox 40">
            <a:extLst>
              <a:ext uri="{FF2B5EF4-FFF2-40B4-BE49-F238E27FC236}">
                <a16:creationId xmlns:a16="http://schemas.microsoft.com/office/drawing/2014/main" id="{C6041CD3-C071-40C5-A110-396725E85EB6}"/>
              </a:ext>
            </a:extLst>
          </p:cNvPr>
          <p:cNvSpPr txBox="1"/>
          <p:nvPr/>
        </p:nvSpPr>
        <p:spPr>
          <a:xfrm>
            <a:off x="6421308" y="1617527"/>
            <a:ext cx="2649212" cy="275460"/>
          </a:xfrm>
          <a:prstGeom prst="rect">
            <a:avLst/>
          </a:prstGeom>
          <a:noFill/>
        </p:spPr>
        <p:txBody>
          <a:bodyPr wrap="square" rtlCol="0">
            <a:spAutoFit/>
          </a:bodyPr>
          <a:lstStyle/>
          <a:p>
            <a:pPr marL="0" marR="0" lvl="0" indent="0" algn="ctr" defTabSz="472171" rtl="0" eaLnBrk="1" fontAlgn="auto" latinLnBrk="0" hangingPunct="1">
              <a:lnSpc>
                <a:spcPct val="85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E7E6E6">
                    <a:lumMod val="25000"/>
                  </a:srgbClr>
                </a:solidFill>
                <a:effectLst/>
                <a:uLnTx/>
                <a:uFillTx/>
                <a:latin typeface="Trebuchet MS" panose="020B0603020202020204" pitchFamily="34" charset="0"/>
                <a:cs typeface="Arial" charset="0"/>
              </a:rPr>
              <a:t>Solidarity</a:t>
            </a:r>
          </a:p>
        </p:txBody>
      </p:sp>
      <p:sp>
        <p:nvSpPr>
          <p:cNvPr id="43" name="Rectangle 42">
            <a:extLst>
              <a:ext uri="{FF2B5EF4-FFF2-40B4-BE49-F238E27FC236}">
                <a16:creationId xmlns:a16="http://schemas.microsoft.com/office/drawing/2014/main" id="{AB7CDE1C-EE02-4520-9547-DCF419969DB0}"/>
              </a:ext>
            </a:extLst>
          </p:cNvPr>
          <p:cNvSpPr/>
          <p:nvPr/>
        </p:nvSpPr>
        <p:spPr>
          <a:xfrm>
            <a:off x="9252478" y="2604522"/>
            <a:ext cx="2731830" cy="373129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97935" rIns="32645" bIns="32645" numCol="1" spcCol="0" rtlCol="0" fromWordArt="0" anchor="t" anchorCtr="0" forceAA="0" compatLnSpc="1">
            <a:prstTxWarp prst="textNoShape">
              <a:avLst/>
            </a:prstTxWarp>
            <a:noAutofit/>
          </a:bodyPr>
          <a:lstStyle/>
          <a:p>
            <a:pPr marL="402590" marR="0" lvl="0" indent="-238760"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r>
              <a:rPr kumimoji="0" lang="en-IE" sz="15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a:rPr>
              <a:t>Tending to be identified by older, more C2DE adults, those who may be motivated by these values are also more inclined to believe that the citizens of such counties are at least partly responsible for their own misfortune.</a:t>
            </a:r>
            <a:endParaRPr kumimoji="0" lang="en-US" sz="15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Arial"/>
            </a:endParaRPr>
          </a:p>
          <a:p>
            <a:pPr marL="402590" marR="0" lvl="0" indent="-238760" algn="l" defTabSz="472171" rtl="0" eaLnBrk="1" fontAlgn="auto" latinLnBrk="0" hangingPunct="1">
              <a:lnSpc>
                <a:spcPct val="100000"/>
              </a:lnSpc>
              <a:spcBef>
                <a:spcPts val="0"/>
              </a:spcBef>
              <a:spcAft>
                <a:spcPts val="544"/>
              </a:spcAft>
              <a:buClrTx/>
              <a:buSzTx/>
              <a:buFont typeface="Arial" panose="020B0604020202020204" pitchFamily="34" charset="0"/>
              <a:buChar char="•"/>
              <a:tabLst/>
              <a:defRPr/>
            </a:pPr>
            <a:endParaRPr kumimoji="0" lang="en-IE" sz="1500" b="0" i="0" u="none" strike="noStrike" kern="1200" cap="none" spc="0" normalizeH="0" baseline="0" noProof="0" dirty="0">
              <a:ln>
                <a:noFill/>
              </a:ln>
              <a:solidFill>
                <a:srgbClr val="D5D5D5">
                  <a:lumMod val="10000"/>
                </a:srgbClr>
              </a:solidFill>
              <a:effectLst/>
              <a:uLnTx/>
              <a:uFillTx/>
              <a:latin typeface="Calibri" panose="020F0502020204030204"/>
              <a:ea typeface="+mn-ea"/>
              <a:cs typeface="Arial" panose="020B0604020202020204" pitchFamily="34" charset="0"/>
            </a:endParaRPr>
          </a:p>
        </p:txBody>
      </p:sp>
      <p:sp>
        <p:nvSpPr>
          <p:cNvPr id="44" name="TextBox 43">
            <a:extLst>
              <a:ext uri="{FF2B5EF4-FFF2-40B4-BE49-F238E27FC236}">
                <a16:creationId xmlns:a16="http://schemas.microsoft.com/office/drawing/2014/main" id="{38F13EC2-7DA3-405C-9A81-5F5F175BABB9}"/>
              </a:ext>
            </a:extLst>
          </p:cNvPr>
          <p:cNvSpPr txBox="1"/>
          <p:nvPr/>
        </p:nvSpPr>
        <p:spPr>
          <a:xfrm>
            <a:off x="9413620" y="1679818"/>
            <a:ext cx="2649212" cy="275460"/>
          </a:xfrm>
          <a:prstGeom prst="rect">
            <a:avLst/>
          </a:prstGeom>
          <a:noFill/>
        </p:spPr>
        <p:txBody>
          <a:bodyPr wrap="square" rtlCol="0">
            <a:spAutoFit/>
          </a:bodyPr>
          <a:lstStyle/>
          <a:p>
            <a:pPr marL="0" marR="0" lvl="0" indent="0" algn="ctr" defTabSz="472171" rtl="0" eaLnBrk="1" fontAlgn="auto" latinLnBrk="0" hangingPunct="1">
              <a:lnSpc>
                <a:spcPct val="85000"/>
              </a:lnSpc>
              <a:spcBef>
                <a:spcPts val="0"/>
              </a:spcBef>
              <a:spcAft>
                <a:spcPts val="0"/>
              </a:spcAft>
              <a:buClrTx/>
              <a:buSzTx/>
              <a:buFontTx/>
              <a:buNone/>
              <a:tabLst/>
              <a:defRPr/>
            </a:pPr>
            <a:r>
              <a:rPr kumimoji="0" lang="en-IE" sz="1400" b="1" i="0" u="none" strike="noStrike" kern="1200" cap="none" spc="0" normalizeH="0" baseline="0" noProof="0">
                <a:ln>
                  <a:noFill/>
                </a:ln>
                <a:solidFill>
                  <a:srgbClr val="E7E6E6">
                    <a:lumMod val="25000"/>
                  </a:srgbClr>
                </a:solidFill>
                <a:effectLst/>
                <a:uLnTx/>
                <a:uFillTx/>
                <a:latin typeface="Trebuchet MS" panose="020B0603020202020204" pitchFamily="34" charset="0"/>
                <a:cs typeface="Arial" charset="0"/>
              </a:rPr>
              <a:t>Duty/Care/Sympathy</a:t>
            </a:r>
          </a:p>
        </p:txBody>
      </p:sp>
      <p:pic>
        <p:nvPicPr>
          <p:cNvPr id="4" name="Graphic 3" descr="Weights Uneven with solid fill">
            <a:extLst>
              <a:ext uri="{FF2B5EF4-FFF2-40B4-BE49-F238E27FC236}">
                <a16:creationId xmlns:a16="http://schemas.microsoft.com/office/drawing/2014/main" id="{46FA5A3D-9FA9-45CE-8EE8-18769DCD5E4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461092" y="2185505"/>
            <a:ext cx="468327" cy="468327"/>
          </a:xfrm>
          <a:prstGeom prst="rect">
            <a:avLst/>
          </a:prstGeom>
        </p:spPr>
      </p:pic>
      <p:pic>
        <p:nvPicPr>
          <p:cNvPr id="7" name="Graphic 6" descr="Gavel with solid fill">
            <a:extLst>
              <a:ext uri="{FF2B5EF4-FFF2-40B4-BE49-F238E27FC236}">
                <a16:creationId xmlns:a16="http://schemas.microsoft.com/office/drawing/2014/main" id="{C0CC01C9-B852-402D-9F5D-3F3753CFE1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60464" y="2163474"/>
            <a:ext cx="490358" cy="490358"/>
          </a:xfrm>
          <a:prstGeom prst="rect">
            <a:avLst/>
          </a:prstGeom>
        </p:spPr>
      </p:pic>
      <p:pic>
        <p:nvPicPr>
          <p:cNvPr id="9" name="Graphic 8" descr="Care with solid fill">
            <a:extLst>
              <a:ext uri="{FF2B5EF4-FFF2-40B4-BE49-F238E27FC236}">
                <a16:creationId xmlns:a16="http://schemas.microsoft.com/office/drawing/2014/main" id="{87598D33-4083-4534-94D3-4744A66F4D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459541" y="2196632"/>
            <a:ext cx="457200" cy="457200"/>
          </a:xfrm>
          <a:prstGeom prst="rect">
            <a:avLst/>
          </a:prstGeom>
        </p:spPr>
      </p:pic>
      <p:pic>
        <p:nvPicPr>
          <p:cNvPr id="11" name="Graphic 10" descr="Cheers with solid fill">
            <a:extLst>
              <a:ext uri="{FF2B5EF4-FFF2-40B4-BE49-F238E27FC236}">
                <a16:creationId xmlns:a16="http://schemas.microsoft.com/office/drawing/2014/main" id="{42142F82-60D3-4F61-BE17-25A57B0F554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469326" y="2163474"/>
            <a:ext cx="490358" cy="490358"/>
          </a:xfrm>
          <a:prstGeom prst="rect">
            <a:avLst/>
          </a:prstGeom>
        </p:spPr>
      </p:pic>
    </p:spTree>
    <p:extLst>
      <p:ext uri="{BB962C8B-B14F-4D97-AF65-F5344CB8AC3E}">
        <p14:creationId xmlns:p14="http://schemas.microsoft.com/office/powerpoint/2010/main" val="2937799556"/>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a:extLst>
              <a:ext uri="{FF2B5EF4-FFF2-40B4-BE49-F238E27FC236}">
                <a16:creationId xmlns:a16="http://schemas.microsoft.com/office/drawing/2014/main" id="{54A6518C-1DA3-4A4A-A488-E82C34CE2D51}"/>
              </a:ext>
            </a:extLst>
          </p:cNvPr>
          <p:cNvSpPr/>
          <p:nvPr/>
        </p:nvSpPr>
        <p:spPr>
          <a:xfrm>
            <a:off x="3832651" y="4348058"/>
            <a:ext cx="3712030" cy="2390730"/>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itle 4">
            <a:extLst>
              <a:ext uri="{FF2B5EF4-FFF2-40B4-BE49-F238E27FC236}">
                <a16:creationId xmlns:a16="http://schemas.microsoft.com/office/drawing/2014/main" id="{97E20775-0B2A-4BDB-81DC-1DCAB5543BCB}"/>
              </a:ext>
            </a:extLst>
          </p:cNvPr>
          <p:cNvSpPr>
            <a:spLocks noGrp="1"/>
          </p:cNvSpPr>
          <p:nvPr>
            <p:ph type="title"/>
          </p:nvPr>
        </p:nvSpPr>
        <p:spPr>
          <a:xfrm>
            <a:off x="259581" y="109937"/>
            <a:ext cx="9787893" cy="370620"/>
          </a:xfrm>
        </p:spPr>
        <p:txBody>
          <a:bodyPr/>
          <a:lstStyle/>
          <a:p>
            <a:r>
              <a:rPr lang="en-IE"/>
              <a:t>Government Aid Support Priorities – Qualitative Overview</a:t>
            </a:r>
          </a:p>
        </p:txBody>
      </p:sp>
      <p:sp>
        <p:nvSpPr>
          <p:cNvPr id="2" name="Content Placeholder 1">
            <a:extLst>
              <a:ext uri="{FF2B5EF4-FFF2-40B4-BE49-F238E27FC236}">
                <a16:creationId xmlns:a16="http://schemas.microsoft.com/office/drawing/2014/main" id="{EC60DC93-71B3-4599-A688-0D72BE3DBD2A}"/>
              </a:ext>
            </a:extLst>
          </p:cNvPr>
          <p:cNvSpPr>
            <a:spLocks noGrp="1"/>
          </p:cNvSpPr>
          <p:nvPr>
            <p:ph idx="1"/>
          </p:nvPr>
        </p:nvSpPr>
        <p:spPr>
          <a:xfrm>
            <a:off x="259581" y="639317"/>
            <a:ext cx="11006406" cy="745182"/>
          </a:xfrm>
        </p:spPr>
        <p:txBody>
          <a:bodyPr/>
          <a:lstStyle/>
          <a:p>
            <a:r>
              <a:rPr lang="en-IE" b="1" dirty="0"/>
              <a:t>Something of a hierarchy emerged from the focus groups as to how people felt Government aid should best be spent.</a:t>
            </a:r>
          </a:p>
        </p:txBody>
      </p:sp>
      <p:sp>
        <p:nvSpPr>
          <p:cNvPr id="60" name="Text Placeholder 10">
            <a:extLst>
              <a:ext uri="{FF2B5EF4-FFF2-40B4-BE49-F238E27FC236}">
                <a16:creationId xmlns:a16="http://schemas.microsoft.com/office/drawing/2014/main" id="{C6AD2E42-E2AE-4F77-97C7-2C6127487295}"/>
              </a:ext>
            </a:extLst>
          </p:cNvPr>
          <p:cNvSpPr txBox="1">
            <a:spLocks/>
          </p:cNvSpPr>
          <p:nvPr/>
        </p:nvSpPr>
        <p:spPr>
          <a:xfrm>
            <a:off x="3719022" y="4514069"/>
            <a:ext cx="3945682" cy="360786"/>
          </a:xfrm>
          <a:prstGeom prst="parallelogram">
            <a:avLst/>
          </a:prstGeom>
          <a:solidFill>
            <a:schemeClr val="accent6"/>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85000"/>
              </a:lnSpc>
              <a:spcBef>
                <a:spcPts val="978"/>
              </a:spcBef>
              <a:spcAft>
                <a:spcPct val="0"/>
              </a:spcAft>
              <a:buClrTx/>
              <a:buSzTx/>
              <a:buFont typeface="Arial" panose="020B0604020202020204" pitchFamily="34" charset="0"/>
              <a:buNone/>
              <a:tabLst/>
              <a:defRPr/>
            </a:pPr>
            <a:r>
              <a:rPr kumimoji="0" lang="en-IE" sz="1300" b="1" i="0" u="none" strike="noStrike" kern="1200" cap="none" spc="0" normalizeH="0" baseline="0" noProof="0">
                <a:ln>
                  <a:noFill/>
                </a:ln>
                <a:solidFill>
                  <a:prstClr val="white"/>
                </a:solidFill>
                <a:effectLst/>
                <a:uLnTx/>
                <a:uFillTx/>
                <a:latin typeface="Calibri" panose="020F0502020204030204"/>
                <a:ea typeface="+mn-ea"/>
                <a:cs typeface="+mn-cs"/>
              </a:rPr>
              <a:t>INFRASTRUCTURE</a:t>
            </a:r>
          </a:p>
        </p:txBody>
      </p:sp>
      <p:sp>
        <p:nvSpPr>
          <p:cNvPr id="61" name="Text Placeholder 10">
            <a:extLst>
              <a:ext uri="{FF2B5EF4-FFF2-40B4-BE49-F238E27FC236}">
                <a16:creationId xmlns:a16="http://schemas.microsoft.com/office/drawing/2014/main" id="{C83DFD62-BD3E-44DA-BC06-581649DE5F7C}"/>
              </a:ext>
            </a:extLst>
          </p:cNvPr>
          <p:cNvSpPr txBox="1">
            <a:spLocks/>
          </p:cNvSpPr>
          <p:nvPr/>
        </p:nvSpPr>
        <p:spPr>
          <a:xfrm>
            <a:off x="3719022" y="4920314"/>
            <a:ext cx="3850426" cy="441851"/>
          </a:xfrm>
          <a:prstGeom prst="rect">
            <a:avLst/>
          </a:prstGeom>
          <a:solidFill>
            <a:schemeClr val="accent6">
              <a:lumMod val="60000"/>
              <a:lumOff val="40000"/>
            </a:schemeClr>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Roads, transport, networks, irrigation, sewage</a:t>
            </a:r>
          </a:p>
        </p:txBody>
      </p:sp>
      <p:sp>
        <p:nvSpPr>
          <p:cNvPr id="62" name="Text Placeholder 10">
            <a:extLst>
              <a:ext uri="{FF2B5EF4-FFF2-40B4-BE49-F238E27FC236}">
                <a16:creationId xmlns:a16="http://schemas.microsoft.com/office/drawing/2014/main" id="{909BE9A2-10A3-4707-9BA4-427161B917DD}"/>
              </a:ext>
            </a:extLst>
          </p:cNvPr>
          <p:cNvSpPr txBox="1">
            <a:spLocks/>
          </p:cNvSpPr>
          <p:nvPr/>
        </p:nvSpPr>
        <p:spPr>
          <a:xfrm>
            <a:off x="3578152" y="5750966"/>
            <a:ext cx="4180684" cy="360787"/>
          </a:xfrm>
          <a:prstGeom prst="parallelogram">
            <a:avLst/>
          </a:prstGeom>
          <a:solidFill>
            <a:schemeClr val="accent1">
              <a:lumMod val="75000"/>
            </a:schemeClr>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85000"/>
              </a:lnSpc>
              <a:spcBef>
                <a:spcPts val="978"/>
              </a:spcBef>
              <a:spcAft>
                <a:spcPct val="0"/>
              </a:spcAft>
              <a:buClrTx/>
              <a:buSzTx/>
              <a:buFont typeface="Arial" panose="020B0604020202020204" pitchFamily="34" charset="0"/>
              <a:buNone/>
              <a:tabLst/>
              <a:defRPr/>
            </a:pPr>
            <a:r>
              <a:rPr kumimoji="0" lang="en-IE" sz="1300" b="1" i="0" u="none" strike="noStrike" kern="1200" cap="none" spc="0" normalizeH="0" baseline="0" noProof="0">
                <a:ln>
                  <a:noFill/>
                </a:ln>
                <a:solidFill>
                  <a:prstClr val="white"/>
                </a:solidFill>
                <a:effectLst/>
                <a:uLnTx/>
                <a:uFillTx/>
                <a:latin typeface="Calibri" panose="020F0502020204030204"/>
                <a:ea typeface="+mn-ea"/>
                <a:cs typeface="+mn-cs"/>
              </a:rPr>
              <a:t>SUSTAINABILITY/ALTERNATIVE ENERGY SOURCES</a:t>
            </a:r>
          </a:p>
        </p:txBody>
      </p:sp>
      <p:sp>
        <p:nvSpPr>
          <p:cNvPr id="63" name="Text Placeholder 10">
            <a:extLst>
              <a:ext uri="{FF2B5EF4-FFF2-40B4-BE49-F238E27FC236}">
                <a16:creationId xmlns:a16="http://schemas.microsoft.com/office/drawing/2014/main" id="{9176CDE4-12E3-47CA-8BCA-BFA314E8780F}"/>
              </a:ext>
            </a:extLst>
          </p:cNvPr>
          <p:cNvSpPr txBox="1">
            <a:spLocks/>
          </p:cNvSpPr>
          <p:nvPr/>
        </p:nvSpPr>
        <p:spPr>
          <a:xfrm>
            <a:off x="3705152" y="6168945"/>
            <a:ext cx="3850426" cy="455025"/>
          </a:xfrm>
          <a:prstGeom prst="rect">
            <a:avLst/>
          </a:prstGeom>
          <a:solidFill>
            <a:schemeClr val="accent1">
              <a:lumMod val="60000"/>
              <a:lumOff val="40000"/>
            </a:schemeClr>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200" b="0" i="0" u="none" strike="noStrike" kern="1200" cap="none" spc="0" normalizeH="0" baseline="0" noProof="0" dirty="0">
                <a:ln>
                  <a:noFill/>
                </a:ln>
                <a:solidFill>
                  <a:prstClr val="black">
                    <a:lumMod val="85000"/>
                    <a:lumOff val="15000"/>
                  </a:prstClr>
                </a:solidFill>
                <a:effectLst/>
                <a:uLnTx/>
                <a:uFillTx/>
                <a:latin typeface="Calibri" panose="020F0502020204030204"/>
                <a:ea typeface="+mn-ea"/>
                <a:cs typeface="+mn-cs"/>
              </a:rPr>
              <a:t>e.g. solar energy to power industry and commerce. Reduce reliance on richer country, oil, etc.</a:t>
            </a:r>
          </a:p>
        </p:txBody>
      </p:sp>
      <p:pic>
        <p:nvPicPr>
          <p:cNvPr id="1026" name="Picture 2" descr="Wave farm - Wikipedia">
            <a:extLst>
              <a:ext uri="{FF2B5EF4-FFF2-40B4-BE49-F238E27FC236}">
                <a16:creationId xmlns:a16="http://schemas.microsoft.com/office/drawing/2014/main" id="{7F4E3CBA-DC96-4DCD-AC26-A133B29C80FA}"/>
              </a:ext>
            </a:extLst>
          </p:cNvPr>
          <p:cNvPicPr>
            <a:picLocks noChangeAspect="1" noChangeArrowheads="1"/>
          </p:cNvPicPr>
          <p:nvPr/>
        </p:nvPicPr>
        <p:blipFill>
          <a:blip r:embed="rId2">
            <a:clrChange>
              <a:clrFrom>
                <a:srgbClr val="FFFFFF"/>
              </a:clrFrom>
              <a:clrTo>
                <a:srgbClr val="FFFFFF">
                  <a:alpha val="0"/>
                </a:srgbClr>
              </a:clrTo>
            </a:clrChange>
            <a:biLevel thresh="75000"/>
            <a:extLst>
              <a:ext uri="{28A0092B-C50C-407E-A947-70E740481C1C}">
                <a14:useLocalDpi xmlns:a14="http://schemas.microsoft.com/office/drawing/2010/main" val="0"/>
              </a:ext>
            </a:extLst>
          </a:blip>
          <a:srcRect/>
          <a:stretch>
            <a:fillRect/>
          </a:stretch>
        </p:blipFill>
        <p:spPr bwMode="auto">
          <a:xfrm>
            <a:off x="5409439" y="5381394"/>
            <a:ext cx="441851" cy="441851"/>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a:extLst>
              <a:ext uri="{FF2B5EF4-FFF2-40B4-BE49-F238E27FC236}">
                <a16:creationId xmlns:a16="http://schemas.microsoft.com/office/drawing/2014/main" id="{4E7AC409-3362-4898-888C-3AA9AEA52E99}"/>
              </a:ext>
            </a:extLst>
          </p:cNvPr>
          <p:cNvSpPr/>
          <p:nvPr/>
        </p:nvSpPr>
        <p:spPr>
          <a:xfrm>
            <a:off x="6592470" y="1581397"/>
            <a:ext cx="3712030" cy="2390730"/>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7" name="Rectangle 36">
            <a:extLst>
              <a:ext uri="{FF2B5EF4-FFF2-40B4-BE49-F238E27FC236}">
                <a16:creationId xmlns:a16="http://schemas.microsoft.com/office/drawing/2014/main" id="{9CA76711-36CA-4BBA-BBE4-D042F50A7AC0}"/>
              </a:ext>
            </a:extLst>
          </p:cNvPr>
          <p:cNvSpPr/>
          <p:nvPr/>
        </p:nvSpPr>
        <p:spPr>
          <a:xfrm>
            <a:off x="1164771" y="1581397"/>
            <a:ext cx="3712030" cy="2390730"/>
          </a:xfrm>
          <a:prstGeom prst="rect">
            <a:avLst/>
          </a:prstGeom>
          <a:solidFill>
            <a:srgbClr val="D9D9D9">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Text Placeholder 10">
            <a:extLst>
              <a:ext uri="{FF2B5EF4-FFF2-40B4-BE49-F238E27FC236}">
                <a16:creationId xmlns:a16="http://schemas.microsoft.com/office/drawing/2014/main" id="{B314C0AC-3E36-483D-99B3-A140C872EDF7}"/>
              </a:ext>
            </a:extLst>
          </p:cNvPr>
          <p:cNvSpPr txBox="1">
            <a:spLocks/>
          </p:cNvSpPr>
          <p:nvPr/>
        </p:nvSpPr>
        <p:spPr>
          <a:xfrm>
            <a:off x="827537" y="1891696"/>
            <a:ext cx="4425978" cy="360786"/>
          </a:xfrm>
          <a:prstGeom prst="parallelogram">
            <a:avLst/>
          </a:prstGeom>
          <a:solidFill>
            <a:schemeClr val="accent2"/>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85000"/>
              </a:lnSpc>
              <a:spcBef>
                <a:spcPts val="978"/>
              </a:spcBef>
              <a:spcAft>
                <a:spcPct val="0"/>
              </a:spcAft>
              <a:buClrTx/>
              <a:buSzTx/>
              <a:buFont typeface="Arial" panose="020B0604020202020204" pitchFamily="34" charset="0"/>
              <a:buNone/>
              <a:tabLst/>
              <a:defRPr/>
            </a:pPr>
            <a:r>
              <a:rPr kumimoji="0" lang="en-IE" sz="16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HEALTH</a:t>
            </a:r>
          </a:p>
        </p:txBody>
      </p:sp>
      <p:sp>
        <p:nvSpPr>
          <p:cNvPr id="39" name="Text Placeholder 10">
            <a:extLst>
              <a:ext uri="{FF2B5EF4-FFF2-40B4-BE49-F238E27FC236}">
                <a16:creationId xmlns:a16="http://schemas.microsoft.com/office/drawing/2014/main" id="{ABF11CFA-684A-43BA-93DE-E64B6B876D0A}"/>
              </a:ext>
            </a:extLst>
          </p:cNvPr>
          <p:cNvSpPr txBox="1">
            <a:spLocks/>
          </p:cNvSpPr>
          <p:nvPr/>
        </p:nvSpPr>
        <p:spPr>
          <a:xfrm>
            <a:off x="827537" y="2366648"/>
            <a:ext cx="4354463" cy="666705"/>
          </a:xfrm>
          <a:prstGeom prst="rect">
            <a:avLst/>
          </a:prstGeom>
          <a:solidFill>
            <a:schemeClr val="accent2">
              <a:lumMod val="40000"/>
              <a:lumOff val="60000"/>
            </a:schemeClr>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Literally a “life and death” short term benefit to the recipient</a:t>
            </a:r>
          </a:p>
        </p:txBody>
      </p:sp>
      <p:sp>
        <p:nvSpPr>
          <p:cNvPr id="40" name="Text Placeholder 10">
            <a:extLst>
              <a:ext uri="{FF2B5EF4-FFF2-40B4-BE49-F238E27FC236}">
                <a16:creationId xmlns:a16="http://schemas.microsoft.com/office/drawing/2014/main" id="{97E11DE0-531F-4AC1-BD96-0AABF54C580E}"/>
              </a:ext>
            </a:extLst>
          </p:cNvPr>
          <p:cNvSpPr txBox="1">
            <a:spLocks/>
          </p:cNvSpPr>
          <p:nvPr/>
        </p:nvSpPr>
        <p:spPr>
          <a:xfrm>
            <a:off x="6235496" y="3291392"/>
            <a:ext cx="1885242" cy="666705"/>
          </a:xfrm>
          <a:prstGeom prst="rect">
            <a:avLst/>
          </a:prstGeom>
          <a:solidFill>
            <a:srgbClr val="FED716"/>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Basic reading, writing, arithmetic with full access to girls/women</a:t>
            </a:r>
          </a:p>
        </p:txBody>
      </p:sp>
      <p:grpSp>
        <p:nvGrpSpPr>
          <p:cNvPr id="41" name="Group 40">
            <a:extLst>
              <a:ext uri="{FF2B5EF4-FFF2-40B4-BE49-F238E27FC236}">
                <a16:creationId xmlns:a16="http://schemas.microsoft.com/office/drawing/2014/main" id="{FF0E36BB-5100-42FA-904E-EFB4F102720F}"/>
              </a:ext>
            </a:extLst>
          </p:cNvPr>
          <p:cNvGrpSpPr/>
          <p:nvPr/>
        </p:nvGrpSpPr>
        <p:grpSpPr>
          <a:xfrm>
            <a:off x="6749541" y="2940636"/>
            <a:ext cx="3274143" cy="324999"/>
            <a:chOff x="1236905" y="2266846"/>
            <a:chExt cx="3274143" cy="324999"/>
          </a:xfrm>
        </p:grpSpPr>
        <p:cxnSp>
          <p:nvCxnSpPr>
            <p:cNvPr id="42" name="Straight Connector 41">
              <a:extLst>
                <a:ext uri="{FF2B5EF4-FFF2-40B4-BE49-F238E27FC236}">
                  <a16:creationId xmlns:a16="http://schemas.microsoft.com/office/drawing/2014/main" id="{ED280084-168F-4B82-89DD-4800311E99C8}"/>
                </a:ext>
              </a:extLst>
            </p:cNvPr>
            <p:cNvCxnSpPr>
              <a:cxnSpLocks/>
            </p:cNvCxnSpPr>
            <p:nvPr/>
          </p:nvCxnSpPr>
          <p:spPr>
            <a:xfrm>
              <a:off x="1246290" y="2443998"/>
              <a:ext cx="0" cy="14557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8DE93FB-F5E2-42DA-B1EE-94D92D78856D}"/>
                </a:ext>
              </a:extLst>
            </p:cNvPr>
            <p:cNvCxnSpPr>
              <a:cxnSpLocks/>
            </p:cNvCxnSpPr>
            <p:nvPr/>
          </p:nvCxnSpPr>
          <p:spPr>
            <a:xfrm>
              <a:off x="3059770" y="2266846"/>
              <a:ext cx="0" cy="145579"/>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4948BF3-20A9-489A-B077-5E541F037B7E}"/>
                </a:ext>
              </a:extLst>
            </p:cNvPr>
            <p:cNvCxnSpPr>
              <a:cxnSpLocks/>
            </p:cNvCxnSpPr>
            <p:nvPr/>
          </p:nvCxnSpPr>
          <p:spPr>
            <a:xfrm flipH="1">
              <a:off x="1236905" y="2443998"/>
              <a:ext cx="327356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6206D65-B097-453F-BB2B-8011AAF78A48}"/>
                </a:ext>
              </a:extLst>
            </p:cNvPr>
            <p:cNvCxnSpPr>
              <a:cxnSpLocks/>
            </p:cNvCxnSpPr>
            <p:nvPr/>
          </p:nvCxnSpPr>
          <p:spPr>
            <a:xfrm flipH="1" flipV="1">
              <a:off x="4510472" y="2433473"/>
              <a:ext cx="576" cy="158372"/>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46" name="Text Placeholder 10">
            <a:extLst>
              <a:ext uri="{FF2B5EF4-FFF2-40B4-BE49-F238E27FC236}">
                <a16:creationId xmlns:a16="http://schemas.microsoft.com/office/drawing/2014/main" id="{EF21F00B-A099-4D44-9557-6751DF4EDEB8}"/>
              </a:ext>
            </a:extLst>
          </p:cNvPr>
          <p:cNvSpPr txBox="1">
            <a:spLocks/>
          </p:cNvSpPr>
          <p:nvPr/>
        </p:nvSpPr>
        <p:spPr>
          <a:xfrm>
            <a:off x="6235496" y="1870812"/>
            <a:ext cx="4425978" cy="367507"/>
          </a:xfrm>
          <a:prstGeom prst="parallelogram">
            <a:avLst/>
          </a:prstGeom>
          <a:solidFill>
            <a:srgbClr val="FED716"/>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85000"/>
              </a:lnSpc>
              <a:spcBef>
                <a:spcPts val="978"/>
              </a:spcBef>
              <a:spcAft>
                <a:spcPct val="0"/>
              </a:spcAft>
              <a:buClrTx/>
              <a:buSzTx/>
              <a:buFont typeface="Arial" panose="020B0604020202020204" pitchFamily="34" charset="0"/>
              <a:buNone/>
              <a:tabLst/>
              <a:defRPr/>
            </a:pPr>
            <a:r>
              <a:rPr kumimoji="0" lang="en-IE" sz="1600" b="1"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EDUCATION</a:t>
            </a:r>
          </a:p>
        </p:txBody>
      </p:sp>
      <p:sp>
        <p:nvSpPr>
          <p:cNvPr id="47" name="Text Placeholder 10">
            <a:extLst>
              <a:ext uri="{FF2B5EF4-FFF2-40B4-BE49-F238E27FC236}">
                <a16:creationId xmlns:a16="http://schemas.microsoft.com/office/drawing/2014/main" id="{08796B69-E6CE-4C76-980F-240F0767387C}"/>
              </a:ext>
            </a:extLst>
          </p:cNvPr>
          <p:cNvSpPr txBox="1">
            <a:spLocks/>
          </p:cNvSpPr>
          <p:nvPr/>
        </p:nvSpPr>
        <p:spPr>
          <a:xfrm>
            <a:off x="844107" y="3095647"/>
            <a:ext cx="4337893" cy="666705"/>
          </a:xfrm>
          <a:prstGeom prst="rect">
            <a:avLst/>
          </a:prstGeom>
          <a:solidFill>
            <a:schemeClr val="accent2">
              <a:lumMod val="40000"/>
              <a:lumOff val="60000"/>
            </a:schemeClr>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400" b="0" i="0" u="none" strike="noStrike" kern="1200" cap="none" spc="0" normalizeH="0" baseline="0" noProof="0">
                <a:ln>
                  <a:noFill/>
                </a:ln>
                <a:solidFill>
                  <a:prstClr val="black">
                    <a:lumMod val="85000"/>
                    <a:lumOff val="15000"/>
                  </a:prstClr>
                </a:solidFill>
                <a:effectLst/>
                <a:uLnTx/>
                <a:uFillTx/>
                <a:latin typeface="Calibri" panose="020F0502020204030204"/>
                <a:ea typeface="+mn-ea"/>
                <a:cs typeface="+mn-cs"/>
              </a:rPr>
              <a:t>Whether supplying medicines, sending medical professionals, or building hospitals.</a:t>
            </a:r>
          </a:p>
        </p:txBody>
      </p:sp>
      <p:sp>
        <p:nvSpPr>
          <p:cNvPr id="48" name="Text Placeholder 10">
            <a:extLst>
              <a:ext uri="{FF2B5EF4-FFF2-40B4-BE49-F238E27FC236}">
                <a16:creationId xmlns:a16="http://schemas.microsoft.com/office/drawing/2014/main" id="{1423381E-3657-438C-BAD9-506C63AF4195}"/>
              </a:ext>
            </a:extLst>
          </p:cNvPr>
          <p:cNvSpPr txBox="1">
            <a:spLocks/>
          </p:cNvSpPr>
          <p:nvPr/>
        </p:nvSpPr>
        <p:spPr>
          <a:xfrm>
            <a:off x="6235496" y="2321106"/>
            <a:ext cx="4349279" cy="666705"/>
          </a:xfrm>
          <a:prstGeom prst="rect">
            <a:avLst/>
          </a:prstGeom>
          <a:solidFill>
            <a:srgbClr val="FED716"/>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On the basis that strong economies and democracies are built on education</a:t>
            </a:r>
          </a:p>
        </p:txBody>
      </p:sp>
      <p:sp>
        <p:nvSpPr>
          <p:cNvPr id="49" name="Text Placeholder 10">
            <a:extLst>
              <a:ext uri="{FF2B5EF4-FFF2-40B4-BE49-F238E27FC236}">
                <a16:creationId xmlns:a16="http://schemas.microsoft.com/office/drawing/2014/main" id="{E6B14225-A104-4493-940D-5162DD9AFDDE}"/>
              </a:ext>
            </a:extLst>
          </p:cNvPr>
          <p:cNvSpPr txBox="1">
            <a:spLocks/>
          </p:cNvSpPr>
          <p:nvPr/>
        </p:nvSpPr>
        <p:spPr>
          <a:xfrm>
            <a:off x="8572406" y="3276917"/>
            <a:ext cx="2012369" cy="666705"/>
          </a:xfrm>
          <a:prstGeom prst="rect">
            <a:avLst/>
          </a:prstGeom>
          <a:solidFill>
            <a:srgbClr val="FED716"/>
          </a:solidFill>
          <a:ln>
            <a:noFill/>
          </a:ln>
        </p:spPr>
        <p:txBody>
          <a:bodyPr lIns="0" tIns="0" rIns="0" bIns="0" anchor="ctr" anchorCtr="0"/>
          <a:lstStyle>
            <a:lvl1pPr marL="0" indent="0" algn="l" rtl="0" fontAlgn="base">
              <a:lnSpc>
                <a:spcPct val="90000"/>
              </a:lnSpc>
              <a:spcBef>
                <a:spcPts val="978"/>
              </a:spcBef>
              <a:spcAft>
                <a:spcPct val="0"/>
              </a:spcAft>
              <a:buFont typeface="Arial" panose="020B0604020202020204" pitchFamily="34" charset="0"/>
              <a:buNone/>
              <a:defRPr sz="1370" kern="1200">
                <a:solidFill>
                  <a:schemeClr val="tx1">
                    <a:lumMod val="65000"/>
                    <a:lumOff val="35000"/>
                  </a:schemeClr>
                </a:solidFill>
                <a:latin typeface="+mn-lt"/>
                <a:ea typeface="+mn-ea"/>
                <a:cs typeface="+mn-cs"/>
              </a:defRPr>
            </a:lvl1pPr>
            <a:lvl2pPr marL="671012" indent="-223670" algn="l" rtl="0" fontAlgn="base">
              <a:lnSpc>
                <a:spcPct val="90000"/>
              </a:lnSpc>
              <a:spcBef>
                <a:spcPts val="490"/>
              </a:spcBef>
              <a:spcAft>
                <a:spcPct val="0"/>
              </a:spcAft>
              <a:buFont typeface="Arial" panose="020B0604020202020204" pitchFamily="34" charset="0"/>
              <a:buChar char="•"/>
              <a:defRPr sz="2349" kern="1200">
                <a:solidFill>
                  <a:schemeClr val="tx1"/>
                </a:solidFill>
                <a:latin typeface="+mn-lt"/>
                <a:ea typeface="+mn-ea"/>
                <a:cs typeface="+mn-cs"/>
              </a:defRPr>
            </a:lvl2pPr>
            <a:lvl3pPr marL="1118354" indent="-223670" algn="l" rtl="0" fontAlgn="base">
              <a:lnSpc>
                <a:spcPct val="90000"/>
              </a:lnSpc>
              <a:spcBef>
                <a:spcPts val="490"/>
              </a:spcBef>
              <a:spcAft>
                <a:spcPct val="0"/>
              </a:spcAft>
              <a:buFont typeface="Arial" panose="020B0604020202020204" pitchFamily="34" charset="0"/>
              <a:buChar char="•"/>
              <a:defRPr sz="1957" kern="1200">
                <a:solidFill>
                  <a:schemeClr val="tx1"/>
                </a:solidFill>
                <a:latin typeface="+mn-lt"/>
                <a:ea typeface="+mn-ea"/>
                <a:cs typeface="+mn-cs"/>
              </a:defRPr>
            </a:lvl3pPr>
            <a:lvl4pPr marL="1565695"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4pPr>
            <a:lvl5pPr marL="2013037" indent="-223670" algn="l" rtl="0" fontAlgn="base">
              <a:lnSpc>
                <a:spcPct val="90000"/>
              </a:lnSpc>
              <a:spcBef>
                <a:spcPts val="490"/>
              </a:spcBef>
              <a:spcAft>
                <a:spcPct val="0"/>
              </a:spcAft>
              <a:buFont typeface="Arial" panose="020B0604020202020204" pitchFamily="34" charset="0"/>
              <a:buChar char="•"/>
              <a:defRPr kern="1200">
                <a:solidFill>
                  <a:schemeClr val="tx1"/>
                </a:solidFill>
                <a:latin typeface="+mn-lt"/>
                <a:ea typeface="+mn-ea"/>
                <a:cs typeface="+mn-cs"/>
              </a:defRPr>
            </a:lvl5pPr>
            <a:lvl6pPr marL="2460378"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6pPr>
            <a:lvl7pPr marL="2907719"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7pPr>
            <a:lvl8pPr marL="3355061"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8pPr>
            <a:lvl9pPr marL="3802403" indent="-223670" algn="l" defTabSz="894683" rtl="0" eaLnBrk="1" latinLnBrk="0" hangingPunct="1">
              <a:lnSpc>
                <a:spcPct val="90000"/>
              </a:lnSpc>
              <a:spcBef>
                <a:spcPts val="490"/>
              </a:spcBef>
              <a:buFont typeface="Arial" panose="020B0604020202020204" pitchFamily="34" charset="0"/>
              <a:buChar char="•"/>
              <a:defRPr sz="1761"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ts val="978"/>
              </a:spcBef>
              <a:spcAft>
                <a:spcPct val="0"/>
              </a:spcAft>
              <a:buClrTx/>
              <a:buSzTx/>
              <a:buFont typeface="Arial" panose="020B0604020202020204" pitchFamily="34" charset="0"/>
              <a:buNone/>
              <a:tabLst/>
              <a:defRPr/>
            </a:pPr>
            <a:r>
              <a:rPr kumimoji="0" lang="en-IE" sz="1400" b="0" i="0" u="none" strike="noStrike" kern="1200" cap="none" spc="0" normalizeH="0" baseline="0" noProof="0">
                <a:ln>
                  <a:noFill/>
                </a:ln>
                <a:solidFill>
                  <a:prstClr val="black">
                    <a:lumMod val="65000"/>
                    <a:lumOff val="35000"/>
                  </a:prstClr>
                </a:solidFill>
                <a:effectLst/>
                <a:uLnTx/>
                <a:uFillTx/>
                <a:latin typeface="Calibri" panose="020F0502020204030204"/>
                <a:ea typeface="+mn-ea"/>
                <a:cs typeface="+mn-cs"/>
              </a:rPr>
              <a:t>Also industrial, construction, agricultural, etc. Training</a:t>
            </a:r>
          </a:p>
        </p:txBody>
      </p:sp>
      <p:pic>
        <p:nvPicPr>
          <p:cNvPr id="50" name="Graphic 49" descr="Doctor male outline">
            <a:extLst>
              <a:ext uri="{FF2B5EF4-FFF2-40B4-BE49-F238E27FC236}">
                <a16:creationId xmlns:a16="http://schemas.microsoft.com/office/drawing/2014/main" id="{1C4B7E38-77D6-419A-B682-6319A7C1859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563586" y="977296"/>
            <a:ext cx="914400" cy="914400"/>
          </a:xfrm>
          <a:prstGeom prst="rect">
            <a:avLst/>
          </a:prstGeom>
        </p:spPr>
      </p:pic>
      <p:pic>
        <p:nvPicPr>
          <p:cNvPr id="51" name="Graphic 50" descr="Classroom outline">
            <a:extLst>
              <a:ext uri="{FF2B5EF4-FFF2-40B4-BE49-F238E27FC236}">
                <a16:creationId xmlns:a16="http://schemas.microsoft.com/office/drawing/2014/main" id="{931027AB-97F9-4F2B-AA50-1C609E931F9D}"/>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929124" y="1020291"/>
            <a:ext cx="914400" cy="914400"/>
          </a:xfrm>
          <a:prstGeom prst="rect">
            <a:avLst/>
          </a:prstGeom>
        </p:spPr>
      </p:pic>
      <p:pic>
        <p:nvPicPr>
          <p:cNvPr id="53" name="Picture 2" descr="Road Icons - Download Free Vector Icons | Noun Project">
            <a:extLst>
              <a:ext uri="{FF2B5EF4-FFF2-40B4-BE49-F238E27FC236}">
                <a16:creationId xmlns:a16="http://schemas.microsoft.com/office/drawing/2014/main" id="{77CF0FBB-EB87-4E1D-B8D5-A24FC61762FD}"/>
              </a:ext>
            </a:extLst>
          </p:cNvPr>
          <p:cNvPicPr>
            <a:picLocks noChangeAspect="1" noChangeArrowheads="1"/>
          </p:cNvPicPr>
          <p:nvPr/>
        </p:nvPicPr>
        <p:blipFill rotWithShape="1">
          <a:blip r:embed="rId7">
            <a:extLst>
              <a:ext uri="{28A0092B-C50C-407E-A947-70E740481C1C}">
                <a14:useLocalDpi xmlns:a14="http://schemas.microsoft.com/office/drawing/2010/main"/>
              </a:ext>
            </a:extLst>
          </a:blip>
          <a:srcRect t="39762" r="-1484"/>
          <a:stretch/>
        </p:blipFill>
        <p:spPr bwMode="auto">
          <a:xfrm>
            <a:off x="5364583" y="4096091"/>
            <a:ext cx="607821" cy="360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53776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up)">
                                      <p:cBhvr>
                                        <p:cTn id="7" dur="500"/>
                                        <p:tgtEl>
                                          <p:spTgt spid="60"/>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up)">
                                      <p:cBhvr>
                                        <p:cTn id="10" dur="500"/>
                                        <p:tgtEl>
                                          <p:spTgt spid="61"/>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animEffect transition="in" filter="wipe(up)">
                                      <p:cBhvr>
                                        <p:cTn id="13" dur="500"/>
                                        <p:tgtEl>
                                          <p:spTgt spid="62"/>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up)">
                                      <p:cBhvr>
                                        <p:cTn id="16" dur="500"/>
                                        <p:tgtEl>
                                          <p:spTgt spid="63"/>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up)">
                                      <p:cBhvr>
                                        <p:cTn id="19" dur="500"/>
                                        <p:tgtEl>
                                          <p:spTgt spid="38"/>
                                        </p:tgtEl>
                                      </p:cBhvr>
                                    </p:animEffect>
                                  </p:childTnLst>
                                </p:cTn>
                              </p:par>
                              <p:par>
                                <p:cTn id="20" presetID="22" presetClass="entr" presetSubtype="1" fill="hold" grpId="0"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up)">
                                      <p:cBhvr>
                                        <p:cTn id="22" dur="500"/>
                                        <p:tgtEl>
                                          <p:spTgt spid="46"/>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up)">
                                      <p:cBhvr>
                                        <p:cTn id="25" dur="500"/>
                                        <p:tgtEl>
                                          <p:spTgt spid="39"/>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up)">
                                      <p:cBhvr>
                                        <p:cTn id="28" dur="500"/>
                                        <p:tgtEl>
                                          <p:spTgt spid="4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wipe(up)">
                                      <p:cBhvr>
                                        <p:cTn id="31" dur="500"/>
                                        <p:tgtEl>
                                          <p:spTgt spid="47"/>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500"/>
                                        <p:tgtEl>
                                          <p:spTgt spid="48"/>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wipe(up)">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38" grpId="0" animBg="1"/>
      <p:bldP spid="39" grpId="0" animBg="1"/>
      <p:bldP spid="40" grpId="0" animBg="1"/>
      <p:bldP spid="46" grpId="0" animBg="1"/>
      <p:bldP spid="47" grpId="0" animBg="1"/>
      <p:bldP spid="48" grpId="0" animBg="1"/>
      <p:bldP spid="4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POBJECTNAME" val="doughnut"/>
  <p:tag name="PPDESC" val=""/>
  <p:tag name="PPACTIONCOUNT" val="1"/>
  <p:tag name="PPACTIONTYPE1" val="Data"/>
  <p:tag name="PPDATASOURCE1" val="6"/>
  <p:tag name="PPDATATABLE1" val="8"/>
  <p:tag name="PPFILTERSTRING1" val="TBR:0|TBC:0|NDFR:0|NDFC:0|NDTR:0|NDTC:0|QT:0|BNR:1|STB:1|DA:1|DSC:1|SST:1|SSV:0|SBV:1|OSC:1|OBR:0|RSV:1|RBV:0|PRF:0|PSF:0|IB:0|SLM:0|BS:F|RH:0|TC:1|DP:-1|NIP:0|NID:0|SP:0|MN:0|SS:::|RF:00000000000000000000000000|XPR:|XPC:|LDR:|LDC:|BAR:|STC:|SA:0,0,0,0|SI:|IER:|IEC:|SR:|SC:|SX:"/>
  <p:tag name="PPSELECTEDAREA1" val="SC:2|SR:8-11|DL:3"/>
  <p:tag name="PPADDMETHOD1" val="AM:5|TM:0|TC:1|TR:1"/>
  <p:tag name="PPGRIDAREAS1" val="DH:1|DC:4|DA:5|PF:17|ST:1|FC:2|LC:97|OC:96|OR:12"/>
</p:tagLst>
</file>

<file path=ppt/tags/tag2.xml><?xml version="1.0" encoding="utf-8"?>
<p:tagLst xmlns:a="http://schemas.openxmlformats.org/drawingml/2006/main" xmlns:r="http://schemas.openxmlformats.org/officeDocument/2006/relationships" xmlns:p="http://schemas.openxmlformats.org/presentationml/2006/main">
  <p:tag name="PPOBJECTNAME" val="doughnut"/>
  <p:tag name="PPDESC" val=""/>
  <p:tag name="PPACTIONCOUNT" val="1"/>
  <p:tag name="PPACTIONTYPE1" val="Data"/>
  <p:tag name="PPDATASOURCE1" val="6"/>
  <p:tag name="PPDATATABLE1" val="8"/>
  <p:tag name="PPFILTERSTRING1" val="TBR:0|TBC:0|NDFR:0|NDFC:0|NDTR:0|NDTC:0|QT:0|BNR:1|STB:1|DA:1|DSC:1|SST:1|SSV:0|SBV:1|OSC:1|OBR:0|RSV:1|RBV:0|PRF:0|PSF:0|IB:0|SLM:0|BS:F|RH:0|TC:1|DP:-1|NIP:0|NID:0|SP:0|MN:0|SS:::|RF:00000000000000000000000000|XPR:|XPC:|LDR:|LDC:|BAR:|STC:|SA:0,0,0,0|SI:|IER:|IEC:|SR:|SC:|SX:"/>
  <p:tag name="PPSELECTEDAREA1" val="SC:2|SR:8-11|DL:3"/>
  <p:tag name="PPADDMETHOD1" val="AM:5|TM:0|TC:1|TR:1"/>
  <p:tag name="PPGRIDAREAS1" val="DH:1|DC:4|DA:5|PF:17|ST:1|FC:2|LC:97|OC:96|OR:12"/>
</p:tagLst>
</file>

<file path=ppt/tags/tag3.xml><?xml version="1.0" encoding="utf-8"?>
<p:tagLst xmlns:a="http://schemas.openxmlformats.org/drawingml/2006/main" xmlns:r="http://schemas.openxmlformats.org/officeDocument/2006/relationships" xmlns:p="http://schemas.openxmlformats.org/presentationml/2006/main">
  <p:tag name="PPPRESID" val="28341887"/>
</p:tagLst>
</file>

<file path=ppt/theme/theme1.xml><?xml version="1.0" encoding="utf-8"?>
<a:theme xmlns:a="http://schemas.openxmlformats.org/drawingml/2006/main" name="Office Theme">
  <a:themeElements>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Tons Grey">
    <a:dk1>
      <a:sysClr val="windowText" lastClr="000000"/>
    </a:dk1>
    <a:lt1>
      <a:sysClr val="window" lastClr="FFFFFF"/>
    </a:lt1>
    <a:dk2>
      <a:srgbClr val="FFFFFF"/>
    </a:dk2>
    <a:lt2>
      <a:srgbClr val="E7E6E6"/>
    </a:lt2>
    <a:accent1>
      <a:srgbClr val="AEC411"/>
    </a:accent1>
    <a:accent2>
      <a:srgbClr val="DEF05B"/>
    </a:accent2>
    <a:accent3>
      <a:srgbClr val="D0CECE"/>
    </a:accent3>
    <a:accent4>
      <a:srgbClr val="F2A0C4"/>
    </a:accent4>
    <a:accent5>
      <a:srgbClr val="D61D6E"/>
    </a:accent5>
    <a:accent6>
      <a:srgbClr val="901449"/>
    </a:accent6>
    <a:hlink>
      <a:srgbClr val="BFBFBF"/>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FFFFFF"/>
    </a:dk2>
    <a:lt2>
      <a:srgbClr val="E7E6E6"/>
    </a:lt2>
    <a:accent1>
      <a:srgbClr val="AEC411"/>
    </a:accent1>
    <a:accent2>
      <a:srgbClr val="54C0E8"/>
    </a:accent2>
    <a:accent3>
      <a:srgbClr val="502F75"/>
    </a:accent3>
    <a:accent4>
      <a:srgbClr val="FED402"/>
    </a:accent4>
    <a:accent5>
      <a:srgbClr val="D61D6E"/>
    </a:accent5>
    <a:accent6>
      <a:srgbClr val="27908F"/>
    </a:accent6>
    <a:hlink>
      <a:srgbClr val="502F75"/>
    </a:hlink>
    <a:folHlink>
      <a:srgbClr val="D8D8D8"/>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amp;A Template 2019">
    <a:dk1>
      <a:sysClr val="windowText" lastClr="000000"/>
    </a:dk1>
    <a:lt1>
      <a:sysClr val="window" lastClr="FFFFFF"/>
    </a:lt1>
    <a:dk2>
      <a:srgbClr val="FFFFFF"/>
    </a:dk2>
    <a:lt2>
      <a:srgbClr val="E7E6E6"/>
    </a:lt2>
    <a:accent1>
      <a:srgbClr val="AEC411"/>
    </a:accent1>
    <a:accent2>
      <a:srgbClr val="54C0E8"/>
    </a:accent2>
    <a:accent3>
      <a:srgbClr val="D0CECE"/>
    </a:accent3>
    <a:accent4>
      <a:srgbClr val="FED402"/>
    </a:accent4>
    <a:accent5>
      <a:srgbClr val="D61D6E"/>
    </a:accent5>
    <a:accent6>
      <a:srgbClr val="27908F"/>
    </a:accent6>
    <a:hlink>
      <a:srgbClr val="502F75"/>
    </a:hlink>
    <a:folHlink>
      <a:srgbClr val="D8D8D8"/>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017563AD733C4FBA05E7C99DBAD8FF" ma:contentTypeVersion="13" ma:contentTypeDescription="Create a new document." ma:contentTypeScope="" ma:versionID="bd88490b4d26afa472c6da836951fdf3">
  <xsd:schema xmlns:xsd="http://www.w3.org/2001/XMLSchema" xmlns:xs="http://www.w3.org/2001/XMLSchema" xmlns:p="http://schemas.microsoft.com/office/2006/metadata/properties" xmlns:ns2="d670a9eb-71b8-40ac-b35b-54b1c95478ba" xmlns:ns3="29c286f7-3f5c-48c0-b7a5-b9eda8ee27b7" targetNamespace="http://schemas.microsoft.com/office/2006/metadata/properties" ma:root="true" ma:fieldsID="0bcec8966207ebc4222cedacecea8645" ns2:_="" ns3:_="">
    <xsd:import namespace="d670a9eb-71b8-40ac-b35b-54b1c95478ba"/>
    <xsd:import namespace="29c286f7-3f5c-48c0-b7a5-b9eda8ee27b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70a9eb-71b8-40ac-b35b-54b1c95478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_Flow_SignoffStatus" ma:index="20"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c286f7-3f5c-48c0-b7a5-b9eda8ee27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670a9eb-71b8-40ac-b35b-54b1c95478ba" xsi:nil="true"/>
    <SharedWithUsers xmlns="29c286f7-3f5c-48c0-b7a5-b9eda8ee27b7">
      <UserInfo>
        <DisplayName>Ian Mc Shane</DisplayName>
        <AccountId>32</AccountId>
        <AccountType/>
      </UserInfo>
      <UserInfo>
        <DisplayName>Carole Carmody</DisplayName>
        <AccountId>47</AccountId>
        <AccountType/>
      </UserInfo>
      <UserInfo>
        <DisplayName>Luke Reaper</DisplayName>
        <AccountId>24</AccountId>
        <AccountType/>
      </UserInfo>
      <UserInfo>
        <DisplayName>Karyn O'Farrell</DisplayName>
        <AccountId>25</AccountId>
        <AccountType/>
      </UserInfo>
      <UserInfo>
        <DisplayName>Brenda Waldron</DisplayName>
        <AccountId>14</AccountId>
        <AccountType/>
      </UserInfo>
    </SharedWithUsers>
  </documentManagement>
</p:properties>
</file>

<file path=customXml/itemProps1.xml><?xml version="1.0" encoding="utf-8"?>
<ds:datastoreItem xmlns:ds="http://schemas.openxmlformats.org/officeDocument/2006/customXml" ds:itemID="{C75721BA-91B4-48CE-A410-7329221A185A}">
  <ds:schemaRefs>
    <ds:schemaRef ds:uri="29c286f7-3f5c-48c0-b7a5-b9eda8ee27b7"/>
    <ds:schemaRef ds:uri="d670a9eb-71b8-40ac-b35b-54b1c95478b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073B564-444C-499D-80DB-4293780E928B}">
  <ds:schemaRefs>
    <ds:schemaRef ds:uri="http://schemas.microsoft.com/sharepoint/v3/contenttype/forms"/>
  </ds:schemaRefs>
</ds:datastoreItem>
</file>

<file path=customXml/itemProps3.xml><?xml version="1.0" encoding="utf-8"?>
<ds:datastoreItem xmlns:ds="http://schemas.openxmlformats.org/officeDocument/2006/customXml" ds:itemID="{B9735A9C-467E-401D-9879-29279A81456F}">
  <ds:schemaRefs>
    <ds:schemaRef ds:uri="http://schemas.microsoft.com/office/2006/documentManagement/types"/>
    <ds:schemaRef ds:uri="http://schemas.microsoft.com/office/2006/metadata/properties"/>
    <ds:schemaRef ds:uri="http://purl.org/dc/elements/1.1/"/>
    <ds:schemaRef ds:uri="http://purl.org/dc/terms/"/>
    <ds:schemaRef ds:uri="29c286f7-3f5c-48c0-b7a5-b9eda8ee27b7"/>
    <ds:schemaRef ds:uri="http://www.w3.org/XML/1998/namespace"/>
    <ds:schemaRef ds:uri="http://schemas.microsoft.com/office/infopath/2007/PartnerControls"/>
    <ds:schemaRef ds:uri="http://schemas.openxmlformats.org/package/2006/metadata/core-properties"/>
    <ds:schemaRef ds:uri="d670a9eb-71b8-40ac-b35b-54b1c95478ba"/>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94</TotalTime>
  <Words>2438</Words>
  <Application>Microsoft Office PowerPoint</Application>
  <PresentationFormat>Widescreen</PresentationFormat>
  <Paragraphs>370</Paragraphs>
  <Slides>20</Slides>
  <Notes>13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20</vt:i4>
      </vt:variant>
    </vt:vector>
  </HeadingPairs>
  <TitlesOfParts>
    <vt:vector size="30" baseType="lpstr">
      <vt:lpstr>Aharoni</vt:lpstr>
      <vt:lpstr>Arial</vt:lpstr>
      <vt:lpstr>Calibri</vt:lpstr>
      <vt:lpstr>Calibri Light</vt:lpstr>
      <vt:lpstr>Tahoma</vt:lpstr>
      <vt:lpstr>Trebuchet MS</vt:lpstr>
      <vt:lpstr>Verdana</vt:lpstr>
      <vt:lpstr>Wingdings</vt:lpstr>
      <vt:lpstr>Office Theme</vt:lpstr>
      <vt:lpstr>1_Office Theme</vt:lpstr>
      <vt:lpstr>PowerPoint Presentation</vt:lpstr>
      <vt:lpstr>Levels of Concern about Poverty in            Developing Countries</vt:lpstr>
      <vt:lpstr>Importance Of Irish Government Providing Overseas Aid </vt:lpstr>
      <vt:lpstr>Should Irish Government Increase Or Decrease The Amount Of Money It Spends On Overseas Aid</vt:lpstr>
      <vt:lpstr>Level Of Agreement That Citizens Of Ireland Have A Moral Obligation To Personally Support Overseas Aid</vt:lpstr>
      <vt:lpstr>Level of agreement that Overseas aid can help bring about positive change for those living in developing countries</vt:lpstr>
      <vt:lpstr>Underlying Barriers to Overseas Development Aid</vt:lpstr>
      <vt:lpstr>Overseas Aid – Value Motivators</vt:lpstr>
      <vt:lpstr>Government Aid Support Priorities – Qualitative Overview</vt:lpstr>
      <vt:lpstr>How Much Of A Difference Can The Following Make To Reduce Poverty In Poor Countries</vt:lpstr>
      <vt:lpstr>Trust  </vt:lpstr>
      <vt:lpstr>PowerPoint Presentation</vt:lpstr>
      <vt:lpstr>Segments – Demographic Overview</vt:lpstr>
      <vt:lpstr>Global Citizens – Overseas Aid Profile</vt:lpstr>
      <vt:lpstr>Community Activists – Overseas Aid Profile</vt:lpstr>
      <vt:lpstr>European Multilateralists – Overseas Aid Profile</vt:lpstr>
      <vt:lpstr>Disengaged Nationalists – Overseas Aid Profile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brenda@banda.ie</dc:creator>
  <cp:lastModifiedBy>Vikki Walshe - Project Manager</cp:lastModifiedBy>
  <cp:revision>1</cp:revision>
  <cp:lastPrinted>2020-12-17T15:26:34Z</cp:lastPrinted>
  <dcterms:created xsi:type="dcterms:W3CDTF">2020-09-21T15:06:10Z</dcterms:created>
  <dcterms:modified xsi:type="dcterms:W3CDTF">2021-04-27T16:17:58Z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0x0101009C017563AD733C4FBA05E7C99DBAD8FF</vt:lpwstr>
  </property>
</Properties>
</file>